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731" r:id="rId2"/>
    <p:sldMasterId id="2147483743" r:id="rId3"/>
  </p:sldMasterIdLst>
  <p:notesMasterIdLst>
    <p:notesMasterId r:id="rId112"/>
  </p:notesMasterIdLst>
  <p:sldIdLst>
    <p:sldId id="256" r:id="rId4"/>
    <p:sldId id="267" r:id="rId5"/>
    <p:sldId id="370" r:id="rId6"/>
    <p:sldId id="443" r:id="rId7"/>
    <p:sldId id="258" r:id="rId8"/>
    <p:sldId id="296" r:id="rId9"/>
    <p:sldId id="260" r:id="rId10"/>
    <p:sldId id="262" r:id="rId11"/>
    <p:sldId id="266" r:id="rId12"/>
    <p:sldId id="430" r:id="rId13"/>
    <p:sldId id="261" r:id="rId14"/>
    <p:sldId id="269" r:id="rId15"/>
    <p:sldId id="325" r:id="rId16"/>
    <p:sldId id="431" r:id="rId17"/>
    <p:sldId id="282" r:id="rId18"/>
    <p:sldId id="274" r:id="rId19"/>
    <p:sldId id="318" r:id="rId20"/>
    <p:sldId id="326" r:id="rId21"/>
    <p:sldId id="328" r:id="rId22"/>
    <p:sldId id="329" r:id="rId23"/>
    <p:sldId id="330" r:id="rId24"/>
    <p:sldId id="263" r:id="rId25"/>
    <p:sldId id="310" r:id="rId26"/>
    <p:sldId id="285" r:id="rId27"/>
    <p:sldId id="375" r:id="rId28"/>
    <p:sldId id="265" r:id="rId29"/>
    <p:sldId id="321" r:id="rId30"/>
    <p:sldId id="377" r:id="rId31"/>
    <p:sldId id="379" r:id="rId32"/>
    <p:sldId id="380" r:id="rId33"/>
    <p:sldId id="381" r:id="rId34"/>
    <p:sldId id="382" r:id="rId35"/>
    <p:sldId id="384" r:id="rId36"/>
    <p:sldId id="383" r:id="rId37"/>
    <p:sldId id="385" r:id="rId38"/>
    <p:sldId id="386" r:id="rId39"/>
    <p:sldId id="434" r:id="rId40"/>
    <p:sldId id="436" r:id="rId41"/>
    <p:sldId id="387" r:id="rId42"/>
    <p:sldId id="388" r:id="rId43"/>
    <p:sldId id="389" r:id="rId44"/>
    <p:sldId id="390" r:id="rId45"/>
    <p:sldId id="391" r:id="rId46"/>
    <p:sldId id="427" r:id="rId47"/>
    <p:sldId id="428" r:id="rId48"/>
    <p:sldId id="429" r:id="rId49"/>
    <p:sldId id="437" r:id="rId50"/>
    <p:sldId id="444" r:id="rId51"/>
    <p:sldId id="432" r:id="rId52"/>
    <p:sldId id="433" r:id="rId53"/>
    <p:sldId id="356" r:id="rId54"/>
    <p:sldId id="371" r:id="rId55"/>
    <p:sldId id="372" r:id="rId56"/>
    <p:sldId id="264" r:id="rId57"/>
    <p:sldId id="361" r:id="rId58"/>
    <p:sldId id="373" r:id="rId59"/>
    <p:sldId id="307" r:id="rId60"/>
    <p:sldId id="268" r:id="rId61"/>
    <p:sldId id="283" r:id="rId62"/>
    <p:sldId id="279" r:id="rId63"/>
    <p:sldId id="270" r:id="rId64"/>
    <p:sldId id="333" r:id="rId65"/>
    <p:sldId id="334" r:id="rId66"/>
    <p:sldId id="335" r:id="rId67"/>
    <p:sldId id="336" r:id="rId68"/>
    <p:sldId id="337" r:id="rId69"/>
    <p:sldId id="357" r:id="rId70"/>
    <p:sldId id="272" r:id="rId71"/>
    <p:sldId id="324" r:id="rId72"/>
    <p:sldId id="280" r:id="rId73"/>
    <p:sldId id="308" r:id="rId74"/>
    <p:sldId id="340" r:id="rId75"/>
    <p:sldId id="341" r:id="rId76"/>
    <p:sldId id="342" r:id="rId77"/>
    <p:sldId id="343" r:id="rId78"/>
    <p:sldId id="344" r:id="rId79"/>
    <p:sldId id="345" r:id="rId80"/>
    <p:sldId id="358" r:id="rId81"/>
    <p:sldId id="360" r:id="rId82"/>
    <p:sldId id="346" r:id="rId83"/>
    <p:sldId id="355" r:id="rId84"/>
    <p:sldId id="347" r:id="rId85"/>
    <p:sldId id="348" r:id="rId86"/>
    <p:sldId id="349" r:id="rId87"/>
    <p:sldId id="350" r:id="rId88"/>
    <p:sldId id="351" r:id="rId89"/>
    <p:sldId id="352" r:id="rId90"/>
    <p:sldId id="353" r:id="rId91"/>
    <p:sldId id="277" r:id="rId92"/>
    <p:sldId id="354" r:id="rId93"/>
    <p:sldId id="286" r:id="rId94"/>
    <p:sldId id="338" r:id="rId95"/>
    <p:sldId id="376" r:id="rId96"/>
    <p:sldId id="521" r:id="rId97"/>
    <p:sldId id="516" r:id="rId98"/>
    <p:sldId id="517" r:id="rId99"/>
    <p:sldId id="519" r:id="rId100"/>
    <p:sldId id="524" r:id="rId101"/>
    <p:sldId id="871" r:id="rId102"/>
    <p:sldId id="523" r:id="rId103"/>
    <p:sldId id="873" r:id="rId104"/>
    <p:sldId id="438" r:id="rId105"/>
    <p:sldId id="874" r:id="rId106"/>
    <p:sldId id="441" r:id="rId107"/>
    <p:sldId id="442" r:id="rId108"/>
    <p:sldId id="439" r:id="rId109"/>
    <p:sldId id="374" r:id="rId110"/>
    <p:sldId id="312"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88639" autoAdjust="0"/>
  </p:normalViewPr>
  <p:slideViewPr>
    <p:cSldViewPr snapToGrid="0">
      <p:cViewPr varScale="1">
        <p:scale>
          <a:sx n="109" d="100"/>
          <a:sy n="109" d="100"/>
        </p:scale>
        <p:origin x="120" y="432"/>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Lst>
  </p:outlineViewPr>
  <p:notesTextViewPr>
    <p:cViewPr>
      <p:scale>
        <a:sx n="1" d="1"/>
        <a:sy n="1" d="1"/>
      </p:scale>
      <p:origin x="0" y="0"/>
    </p:cViewPr>
  </p:notesTextViewPr>
  <p:sorterViewPr>
    <p:cViewPr>
      <p:scale>
        <a:sx n="130" d="100"/>
        <a:sy n="130" d="100"/>
      </p:scale>
      <p:origin x="0" y="0"/>
    </p:cViewPr>
  </p:sorter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notesMaster" Target="notesMasters/notes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7.xml"/><Relationship Id="rId18" Type="http://schemas.openxmlformats.org/officeDocument/2006/relationships/slide" Target="slides/slide27.xml"/><Relationship Id="rId26" Type="http://schemas.openxmlformats.org/officeDocument/2006/relationships/slide" Target="slides/slide61.xml"/><Relationship Id="rId3" Type="http://schemas.openxmlformats.org/officeDocument/2006/relationships/slide" Target="slides/slide5.xml"/><Relationship Id="rId21" Type="http://schemas.openxmlformats.org/officeDocument/2006/relationships/slide" Target="slides/slide55.xml"/><Relationship Id="rId7" Type="http://schemas.openxmlformats.org/officeDocument/2006/relationships/slide" Target="slides/slide9.xml"/><Relationship Id="rId12" Type="http://schemas.openxmlformats.org/officeDocument/2006/relationships/slide" Target="slides/slide16.xml"/><Relationship Id="rId17" Type="http://schemas.openxmlformats.org/officeDocument/2006/relationships/slide" Target="slides/slide26.xml"/><Relationship Id="rId25" Type="http://schemas.openxmlformats.org/officeDocument/2006/relationships/slide" Target="slides/slide60.xml"/><Relationship Id="rId2" Type="http://schemas.openxmlformats.org/officeDocument/2006/relationships/slide" Target="slides/slide2.xml"/><Relationship Id="rId16" Type="http://schemas.openxmlformats.org/officeDocument/2006/relationships/slide" Target="slides/slide25.xml"/><Relationship Id="rId20" Type="http://schemas.openxmlformats.org/officeDocument/2006/relationships/slide" Target="slides/slide54.xml"/><Relationship Id="rId29" Type="http://schemas.openxmlformats.org/officeDocument/2006/relationships/slide" Target="slides/slide70.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5.xml"/><Relationship Id="rId24" Type="http://schemas.openxmlformats.org/officeDocument/2006/relationships/slide" Target="slides/slide59.xml"/><Relationship Id="rId32" Type="http://schemas.openxmlformats.org/officeDocument/2006/relationships/slide" Target="slides/slide91.xml"/><Relationship Id="rId5" Type="http://schemas.openxmlformats.org/officeDocument/2006/relationships/slide" Target="slides/slide7.xml"/><Relationship Id="rId15" Type="http://schemas.openxmlformats.org/officeDocument/2006/relationships/slide" Target="slides/slide24.xml"/><Relationship Id="rId23" Type="http://schemas.openxmlformats.org/officeDocument/2006/relationships/slide" Target="slides/slide58.xml"/><Relationship Id="rId28" Type="http://schemas.openxmlformats.org/officeDocument/2006/relationships/slide" Target="slides/slide69.xml"/><Relationship Id="rId10" Type="http://schemas.openxmlformats.org/officeDocument/2006/relationships/slide" Target="slides/slide12.xml"/><Relationship Id="rId19" Type="http://schemas.openxmlformats.org/officeDocument/2006/relationships/slide" Target="slides/slide48.xml"/><Relationship Id="rId31" Type="http://schemas.openxmlformats.org/officeDocument/2006/relationships/slide" Target="slides/slide89.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22.xml"/><Relationship Id="rId22" Type="http://schemas.openxmlformats.org/officeDocument/2006/relationships/slide" Target="slides/slide57.xml"/><Relationship Id="rId27" Type="http://schemas.openxmlformats.org/officeDocument/2006/relationships/slide" Target="slides/slide68.xml"/><Relationship Id="rId30" Type="http://schemas.openxmlformats.org/officeDocument/2006/relationships/slide" Target="slides/slide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D6298-35CE-43CB-8EEA-3135A698E698}" type="datetimeFigureOut">
              <a:rPr lang="en-US" smtClean="0"/>
              <a:t>8/29/2025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93D70-214C-4073-BDC4-44A749555568}" type="slidenum">
              <a:rPr lang="en-US" smtClean="0"/>
              <a:t>‹#›</a:t>
            </a:fld>
            <a:endParaRPr lang="en-US" dirty="0"/>
          </a:p>
        </p:txBody>
      </p:sp>
    </p:spTree>
    <p:extLst>
      <p:ext uri="{BB962C8B-B14F-4D97-AF65-F5344CB8AC3E}">
        <p14:creationId xmlns:p14="http://schemas.microsoft.com/office/powerpoint/2010/main" val="29751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5</a:t>
            </a:fld>
            <a:endParaRPr lang="en-US" dirty="0"/>
          </a:p>
        </p:txBody>
      </p:sp>
    </p:spTree>
    <p:extLst>
      <p:ext uri="{BB962C8B-B14F-4D97-AF65-F5344CB8AC3E}">
        <p14:creationId xmlns:p14="http://schemas.microsoft.com/office/powerpoint/2010/main" val="3830995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27</a:t>
            </a:fld>
            <a:endParaRPr lang="en-US" dirty="0"/>
          </a:p>
        </p:txBody>
      </p:sp>
    </p:spTree>
    <p:extLst>
      <p:ext uri="{BB962C8B-B14F-4D97-AF65-F5344CB8AC3E}">
        <p14:creationId xmlns:p14="http://schemas.microsoft.com/office/powerpoint/2010/main" val="174831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51</a:t>
            </a:fld>
            <a:endParaRPr lang="en-US" dirty="0"/>
          </a:p>
        </p:txBody>
      </p:sp>
    </p:spTree>
    <p:extLst>
      <p:ext uri="{BB962C8B-B14F-4D97-AF65-F5344CB8AC3E}">
        <p14:creationId xmlns:p14="http://schemas.microsoft.com/office/powerpoint/2010/main" val="326520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not representative of</a:t>
            </a:r>
            <a:r>
              <a:rPr lang="en-US" baseline="0" dirty="0"/>
              <a:t> numbers listed!</a:t>
            </a:r>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52</a:t>
            </a:fld>
            <a:endParaRPr lang="en-US" dirty="0"/>
          </a:p>
        </p:txBody>
      </p:sp>
    </p:spTree>
    <p:extLst>
      <p:ext uri="{BB962C8B-B14F-4D97-AF65-F5344CB8AC3E}">
        <p14:creationId xmlns:p14="http://schemas.microsoft.com/office/powerpoint/2010/main" val="2319215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*Picture not representative of</a:t>
            </a:r>
            <a:r>
              <a:rPr lang="en-US" baseline="0" dirty="0"/>
              <a:t> numbers listed!</a:t>
            </a:r>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53</a:t>
            </a:fld>
            <a:endParaRPr lang="en-US" dirty="0"/>
          </a:p>
        </p:txBody>
      </p:sp>
    </p:spTree>
    <p:extLst>
      <p:ext uri="{BB962C8B-B14F-4D97-AF65-F5344CB8AC3E}">
        <p14:creationId xmlns:p14="http://schemas.microsoft.com/office/powerpoint/2010/main" val="2920389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IP addresses are analogous to telephone numbers</a:t>
            </a:r>
          </a:p>
          <a:p>
            <a:r>
              <a:rPr lang="en-US" dirty="0"/>
              <a:t>DNS Servers maintain the telephone directory</a:t>
            </a:r>
          </a:p>
        </p:txBody>
      </p:sp>
      <p:sp>
        <p:nvSpPr>
          <p:cNvPr id="4" name="Slide Number Placeholder 3"/>
          <p:cNvSpPr>
            <a:spLocks noGrp="1"/>
          </p:cNvSpPr>
          <p:nvPr>
            <p:ph type="sldNum" sz="quarter" idx="10"/>
          </p:nvPr>
        </p:nvSpPr>
        <p:spPr/>
        <p:txBody>
          <a:bodyPr/>
          <a:lstStyle/>
          <a:p>
            <a:fld id="{CED4B2B1-5707-4CED-A9EE-C252E0C7FD22}" type="slidenum">
              <a:rPr lang="en-US" smtClean="0"/>
              <a:t>82</a:t>
            </a:fld>
            <a:endParaRPr lang="en-US"/>
          </a:p>
        </p:txBody>
      </p:sp>
    </p:spTree>
    <p:extLst>
      <p:ext uri="{BB962C8B-B14F-4D97-AF65-F5344CB8AC3E}">
        <p14:creationId xmlns:p14="http://schemas.microsoft.com/office/powerpoint/2010/main" val="327597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Many more types of records available</a:t>
            </a:r>
          </a:p>
          <a:p>
            <a:endParaRPr lang="en-US" dirty="0"/>
          </a:p>
        </p:txBody>
      </p:sp>
      <p:sp>
        <p:nvSpPr>
          <p:cNvPr id="4" name="Slide Number Placeholder 3"/>
          <p:cNvSpPr>
            <a:spLocks noGrp="1"/>
          </p:cNvSpPr>
          <p:nvPr>
            <p:ph type="sldNum" sz="quarter" idx="10"/>
          </p:nvPr>
        </p:nvSpPr>
        <p:spPr/>
        <p:txBody>
          <a:bodyPr/>
          <a:lstStyle/>
          <a:p>
            <a:fld id="{CED4B2B1-5707-4CED-A9EE-C252E0C7FD22}" type="slidenum">
              <a:rPr lang="en-US" smtClean="0"/>
              <a:t>83</a:t>
            </a:fld>
            <a:endParaRPr lang="en-US"/>
          </a:p>
        </p:txBody>
      </p:sp>
    </p:spTree>
    <p:extLst>
      <p:ext uri="{BB962C8B-B14F-4D97-AF65-F5344CB8AC3E}">
        <p14:creationId xmlns:p14="http://schemas.microsoft.com/office/powerpoint/2010/main" val="513911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Trailing</a:t>
            </a:r>
            <a:r>
              <a:rPr lang="en-US" baseline="0" dirty="0"/>
              <a:t> period completes domain</a:t>
            </a:r>
          </a:p>
          <a:p>
            <a:r>
              <a:rPr lang="en-US" baseline="0" dirty="0"/>
              <a:t>Records without trailing period append domain name</a:t>
            </a:r>
          </a:p>
          <a:p>
            <a:r>
              <a:rPr lang="en-US" baseline="0" dirty="0"/>
              <a:t>MX records indicate mail server priority</a:t>
            </a:r>
          </a:p>
          <a:p>
            <a:r>
              <a:rPr lang="en-US" baseline="0" dirty="0"/>
              <a:t>TXT records shows SPF record; SPF in TXT has been deprecated, SPF has its own record type</a:t>
            </a:r>
            <a:endParaRPr lang="en-US" dirty="0"/>
          </a:p>
        </p:txBody>
      </p:sp>
      <p:sp>
        <p:nvSpPr>
          <p:cNvPr id="4" name="Slide Number Placeholder 3"/>
          <p:cNvSpPr>
            <a:spLocks noGrp="1"/>
          </p:cNvSpPr>
          <p:nvPr>
            <p:ph type="sldNum" sz="quarter" idx="10"/>
          </p:nvPr>
        </p:nvSpPr>
        <p:spPr/>
        <p:txBody>
          <a:bodyPr/>
          <a:lstStyle/>
          <a:p>
            <a:fld id="{CED4B2B1-5707-4CED-A9EE-C252E0C7FD22}" type="slidenum">
              <a:rPr lang="en-US" smtClean="0"/>
              <a:t>84</a:t>
            </a:fld>
            <a:endParaRPr lang="en-US"/>
          </a:p>
        </p:txBody>
      </p:sp>
    </p:spTree>
    <p:extLst>
      <p:ext uri="{BB962C8B-B14F-4D97-AF65-F5344CB8AC3E}">
        <p14:creationId xmlns:p14="http://schemas.microsoft.com/office/powerpoint/2010/main" val="2512964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RFC 1035</a:t>
            </a:r>
            <a:r>
              <a:rPr lang="en-US" baseline="0" dirty="0"/>
              <a:t> Defines SOA</a:t>
            </a:r>
          </a:p>
          <a:p>
            <a:r>
              <a:rPr lang="en-US" dirty="0"/>
              <a:t>RFC 1912</a:t>
            </a:r>
            <a:r>
              <a:rPr lang="en-US" baseline="0" dirty="0"/>
              <a:t> specifies serial in format </a:t>
            </a:r>
            <a:r>
              <a:rPr lang="en-US" baseline="0" dirty="0" err="1"/>
              <a:t>YYYYMMDDnn</a:t>
            </a:r>
            <a:endParaRPr lang="en-US" baseline="0" dirty="0"/>
          </a:p>
        </p:txBody>
      </p:sp>
      <p:sp>
        <p:nvSpPr>
          <p:cNvPr id="4" name="Slide Number Placeholder 3"/>
          <p:cNvSpPr>
            <a:spLocks noGrp="1"/>
          </p:cNvSpPr>
          <p:nvPr>
            <p:ph type="sldNum" sz="quarter" idx="10"/>
          </p:nvPr>
        </p:nvSpPr>
        <p:spPr/>
        <p:txBody>
          <a:bodyPr/>
          <a:lstStyle/>
          <a:p>
            <a:fld id="{CED4B2B1-5707-4CED-A9EE-C252E0C7FD22}" type="slidenum">
              <a:rPr lang="en-US" smtClean="0"/>
              <a:t>85</a:t>
            </a:fld>
            <a:endParaRPr lang="en-US"/>
          </a:p>
        </p:txBody>
      </p:sp>
    </p:spTree>
    <p:extLst>
      <p:ext uri="{BB962C8B-B14F-4D97-AF65-F5344CB8AC3E}">
        <p14:creationId xmlns:p14="http://schemas.microsoft.com/office/powerpoint/2010/main" val="1961456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RFC 1912</a:t>
            </a:r>
            <a:r>
              <a:rPr lang="en-US" baseline="0" dirty="0"/>
              <a:t> specifies refresh, retry, expire</a:t>
            </a:r>
          </a:p>
          <a:p>
            <a:r>
              <a:rPr lang="en-US" baseline="0" dirty="0"/>
              <a:t>RFC 2308 specifies minimum</a:t>
            </a:r>
            <a:endParaRPr lang="en-US" dirty="0"/>
          </a:p>
        </p:txBody>
      </p:sp>
      <p:sp>
        <p:nvSpPr>
          <p:cNvPr id="4" name="Slide Number Placeholder 3"/>
          <p:cNvSpPr>
            <a:spLocks noGrp="1"/>
          </p:cNvSpPr>
          <p:nvPr>
            <p:ph type="sldNum" sz="quarter" idx="10"/>
          </p:nvPr>
        </p:nvSpPr>
        <p:spPr/>
        <p:txBody>
          <a:bodyPr/>
          <a:lstStyle/>
          <a:p>
            <a:fld id="{CED4B2B1-5707-4CED-A9EE-C252E0C7FD22}" type="slidenum">
              <a:rPr lang="en-US" smtClean="0"/>
              <a:t>86</a:t>
            </a:fld>
            <a:endParaRPr lang="en-US"/>
          </a:p>
        </p:txBody>
      </p:sp>
    </p:spTree>
    <p:extLst>
      <p:ext uri="{BB962C8B-B14F-4D97-AF65-F5344CB8AC3E}">
        <p14:creationId xmlns:p14="http://schemas.microsoft.com/office/powerpoint/2010/main" val="2458738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13 Root </a:t>
            </a:r>
            <a:r>
              <a:rPr lang="en-US" dirty="0" err="1"/>
              <a:t>nameservers</a:t>
            </a:r>
            <a:r>
              <a:rPr lang="en-US" dirty="0"/>
              <a:t> maintainers, </a:t>
            </a:r>
            <a:r>
              <a:rPr lang="en-US" baseline="0" dirty="0"/>
              <a:t>such as </a:t>
            </a:r>
            <a:r>
              <a:rPr lang="en-US" baseline="0" dirty="0" err="1"/>
              <a:t>verisign</a:t>
            </a:r>
            <a:r>
              <a:rPr lang="en-US" baseline="0" dirty="0"/>
              <a:t>, </a:t>
            </a:r>
            <a:r>
              <a:rPr lang="en-US" baseline="0" dirty="0" err="1"/>
              <a:t>nasa</a:t>
            </a:r>
            <a:r>
              <a:rPr lang="en-US" baseline="0" dirty="0"/>
              <a:t> &amp; U of Maryland</a:t>
            </a:r>
          </a:p>
          <a:p>
            <a:r>
              <a:rPr lang="en-US" dirty="0"/>
              <a:t>259</a:t>
            </a:r>
            <a:r>
              <a:rPr lang="en-US" baseline="0" dirty="0"/>
              <a:t> total root servers (as of 11/30/11)</a:t>
            </a:r>
          </a:p>
          <a:p>
            <a:r>
              <a:rPr lang="en-US" baseline="0" dirty="0"/>
              <a:t>273 TLD’s</a:t>
            </a:r>
          </a:p>
          <a:p>
            <a:r>
              <a:rPr lang="en-US" baseline="0" dirty="0"/>
              <a:t>63 characters per level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127 levels max</a:t>
            </a:r>
          </a:p>
          <a:p>
            <a:r>
              <a:rPr lang="en-US" baseline="0" dirty="0"/>
              <a:t>253 characters per FQDN</a:t>
            </a:r>
          </a:p>
        </p:txBody>
      </p:sp>
      <p:sp>
        <p:nvSpPr>
          <p:cNvPr id="4" name="Slide Number Placeholder 3"/>
          <p:cNvSpPr>
            <a:spLocks noGrp="1"/>
          </p:cNvSpPr>
          <p:nvPr>
            <p:ph type="sldNum" sz="quarter" idx="10"/>
          </p:nvPr>
        </p:nvSpPr>
        <p:spPr/>
        <p:txBody>
          <a:bodyPr/>
          <a:lstStyle/>
          <a:p>
            <a:fld id="{CED4B2B1-5707-4CED-A9EE-C252E0C7FD22}" type="slidenum">
              <a:rPr lang="en-US" smtClean="0"/>
              <a:t>87</a:t>
            </a:fld>
            <a:endParaRPr lang="en-US"/>
          </a:p>
        </p:txBody>
      </p:sp>
    </p:spTree>
    <p:extLst>
      <p:ext uri="{BB962C8B-B14F-4D97-AF65-F5344CB8AC3E}">
        <p14:creationId xmlns:p14="http://schemas.microsoft.com/office/powerpoint/2010/main" val="401402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6</a:t>
            </a:fld>
            <a:endParaRPr lang="en-US" dirty="0"/>
          </a:p>
        </p:txBody>
      </p:sp>
    </p:spTree>
    <p:extLst>
      <p:ext uri="{BB962C8B-B14F-4D97-AF65-F5344CB8AC3E}">
        <p14:creationId xmlns:p14="http://schemas.microsoft.com/office/powerpoint/2010/main" val="663310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91</a:t>
            </a:fld>
            <a:endParaRPr lang="en-US" dirty="0"/>
          </a:p>
        </p:txBody>
      </p:sp>
    </p:spTree>
    <p:extLst>
      <p:ext uri="{BB962C8B-B14F-4D97-AF65-F5344CB8AC3E}">
        <p14:creationId xmlns:p14="http://schemas.microsoft.com/office/powerpoint/2010/main" val="778810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9</a:t>
            </a:fld>
            <a:endParaRPr lang="en-US" dirty="0"/>
          </a:p>
        </p:txBody>
      </p:sp>
    </p:spTree>
    <p:extLst>
      <p:ext uri="{BB962C8B-B14F-4D97-AF65-F5344CB8AC3E}">
        <p14:creationId xmlns:p14="http://schemas.microsoft.com/office/powerpoint/2010/main" val="258844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10</a:t>
            </a:fld>
            <a:endParaRPr lang="en-US" dirty="0"/>
          </a:p>
        </p:txBody>
      </p:sp>
    </p:spTree>
    <p:extLst>
      <p:ext uri="{BB962C8B-B14F-4D97-AF65-F5344CB8AC3E}">
        <p14:creationId xmlns:p14="http://schemas.microsoft.com/office/powerpoint/2010/main" val="41933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12</a:t>
            </a:fld>
            <a:endParaRPr lang="en-US" dirty="0"/>
          </a:p>
        </p:txBody>
      </p:sp>
    </p:spTree>
    <p:extLst>
      <p:ext uri="{BB962C8B-B14F-4D97-AF65-F5344CB8AC3E}">
        <p14:creationId xmlns:p14="http://schemas.microsoft.com/office/powerpoint/2010/main" val="51290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13</a:t>
            </a:fld>
            <a:endParaRPr lang="en-US" dirty="0"/>
          </a:p>
        </p:txBody>
      </p:sp>
    </p:spTree>
    <p:extLst>
      <p:ext uri="{BB962C8B-B14F-4D97-AF65-F5344CB8AC3E}">
        <p14:creationId xmlns:p14="http://schemas.microsoft.com/office/powerpoint/2010/main" val="4264787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16</a:t>
            </a:fld>
            <a:endParaRPr lang="en-US" dirty="0"/>
          </a:p>
        </p:txBody>
      </p:sp>
    </p:spTree>
    <p:extLst>
      <p:ext uri="{BB962C8B-B14F-4D97-AF65-F5344CB8AC3E}">
        <p14:creationId xmlns:p14="http://schemas.microsoft.com/office/powerpoint/2010/main" val="2032554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17</a:t>
            </a:fld>
            <a:endParaRPr lang="en-US" dirty="0"/>
          </a:p>
        </p:txBody>
      </p:sp>
    </p:spTree>
    <p:extLst>
      <p:ext uri="{BB962C8B-B14F-4D97-AF65-F5344CB8AC3E}">
        <p14:creationId xmlns:p14="http://schemas.microsoft.com/office/powerpoint/2010/main" val="25780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26</a:t>
            </a:fld>
            <a:endParaRPr lang="en-US" dirty="0"/>
          </a:p>
        </p:txBody>
      </p:sp>
    </p:spTree>
    <p:extLst>
      <p:ext uri="{BB962C8B-B14F-4D97-AF65-F5344CB8AC3E}">
        <p14:creationId xmlns:p14="http://schemas.microsoft.com/office/powerpoint/2010/main" val="1196184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8C0722-4847-B248-84DA-D73E2BD2CAF5}"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19336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E9AEF-67EC-AE44-B871-92931ADBB9C3}"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55969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EE2662-5C04-F84C-8718-D1909AF907AB}"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83491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EB174B-0F15-054C-B938-8B5729DC3A63}"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040897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7F0C3A-EF19-3F4D-955C-81C0CC53F220}"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88720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9B0F5-FCD5-E246-B525-3D339FD03D0C}"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2658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C53A14-2347-C34D-AF89-334F2051CD8A}"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211931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7513D-3A0A-3841-8DB1-002E9F162D91}" type="datetime1">
              <a:rPr lang="en-US" smtClean="0"/>
              <a:t>8/29/2025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519047-9AFA-4A82-8069-D12132B7B90E}"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57529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7F013A-AF4B-7542-BF69-62450A018AF5}" type="datetime1">
              <a:rPr lang="en-US" smtClean="0"/>
              <a:t>8/29/2025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519047-9AFA-4A82-8069-D12132B7B90E}"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170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03DB8-CD9C-F145-8D97-2A6431F7A1B5}" type="datetime1">
              <a:rPr lang="en-US" smtClean="0"/>
              <a:t>8/29/2025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40097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9EFF1B-EB47-9547-8EF3-7C8A6F79F3A2}"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84608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FB3C30-F40A-9245-BD16-5CE25555289B}"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14342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F1C80D-8793-2045-974D-F9EC2DC81D88}"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425190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177BBA-02AD-D44A-B7F1-BBD585E1F8A7}"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568509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7D13E0-938D-3B40-8B89-003045F0D1FE}"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527067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2F31AE-76EB-8848-8E70-0732AC7586A5}"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747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59341-D0CA-2F47-90C0-B1875094E6A6}"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048490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0E462-A25C-F948-9FA7-78EEE8A0FDE6}"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738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72836E-875E-594E-86FF-DDD0ECD7A268}"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283653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140C41-F776-6946-9364-3078039CF7F2}" type="datetime1">
              <a:rPr lang="en-US" smtClean="0"/>
              <a:t>8/29/2025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106700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AD1674-E53F-7344-96AB-56968ADA8AA3}" type="datetime1">
              <a:rPr lang="en-US" smtClean="0"/>
              <a:t>8/29/2025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887051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035702A-5FE1-314A-AA62-105D77C7C69D}" type="datetime1">
              <a:rPr lang="en-US" smtClean="0"/>
              <a:t>8/29/2025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79843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347B34-B601-334D-9974-5ADFBF788A5D}"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906276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4A3C224-4D47-E34F-A65A-103BF8C79DAD}" type="datetime1">
              <a:rPr lang="en-US" smtClean="0"/>
              <a:t>8/29/2025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B519047-9AFA-4A82-8069-D12132B7B90E}" type="slidenum">
              <a:rPr lang="en-US" smtClean="0"/>
              <a:t>‹#›</a:t>
            </a:fld>
            <a:endParaRPr lang="en-US" dirty="0"/>
          </a:p>
        </p:txBody>
      </p:sp>
    </p:spTree>
    <p:extLst>
      <p:ext uri="{BB962C8B-B14F-4D97-AF65-F5344CB8AC3E}">
        <p14:creationId xmlns:p14="http://schemas.microsoft.com/office/powerpoint/2010/main" val="585247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231A94-2482-9644-8B28-E5C708E7DF29}"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209969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935ABC-03BB-D343-A5EC-D93636999E7B}"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267772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718E0B-1ED3-0345-B44A-9926A7C7E2F3}"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40306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4CB0EF-9FEA-674D-9E10-A52C92125BCB}"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418064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E1CE4C-FF59-6D46-9B01-2BC02BE5328D}" type="datetime1">
              <a:rPr lang="en-US" smtClean="0"/>
              <a:t>8/29/2025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519047-9AFA-4A82-8069-D12132B7B90E}"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4031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36BE50-6EB4-1247-B73B-DDF821B19881}" type="datetime1">
              <a:rPr lang="en-US" smtClean="0"/>
              <a:t>8/29/2025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519047-9AFA-4A82-8069-D12132B7B90E}"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967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316A1-C5F5-C744-B128-B027DFC3B4DF}" type="datetime1">
              <a:rPr lang="en-US" smtClean="0"/>
              <a:t>8/29/2025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9425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578BA7-0086-E349-B6AE-0A3AB31F8061}"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04861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636C7E-78E3-054C-96DF-7B8E5C674193}"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13872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6BD0848-C20A-CB4D-838B-988DBEBFF2C7}" type="datetime1">
              <a:rPr lang="en-US" smtClean="0"/>
              <a:t>8/29/2025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B519047-9AFA-4A82-8069-D12132B7B90E}" type="slidenum">
              <a:rPr lang="en-US" smtClean="0"/>
              <a:t>‹#›</a:t>
            </a:fld>
            <a:endParaRPr lang="en-US" dirty="0"/>
          </a:p>
        </p:txBody>
      </p:sp>
    </p:spTree>
    <p:extLst>
      <p:ext uri="{BB962C8B-B14F-4D97-AF65-F5344CB8AC3E}">
        <p14:creationId xmlns:p14="http://schemas.microsoft.com/office/powerpoint/2010/main" val="297665492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02A357A-AD72-AE45-A944-9ECADD547DB0}" type="datetime1">
              <a:rPr lang="en-US" smtClean="0"/>
              <a:t>8/29/2025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B519047-9AFA-4A82-8069-D12132B7B90E}" type="slidenum">
              <a:rPr lang="en-US" smtClean="0"/>
              <a:t>‹#›</a:t>
            </a:fld>
            <a:endParaRPr lang="en-US" dirty="0"/>
          </a:p>
        </p:txBody>
      </p:sp>
    </p:spTree>
    <p:extLst>
      <p:ext uri="{BB962C8B-B14F-4D97-AF65-F5344CB8AC3E}">
        <p14:creationId xmlns:p14="http://schemas.microsoft.com/office/powerpoint/2010/main" val="268618914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6C6328-3B8A-DE4E-92BE-335C025282B8}" type="datetime1">
              <a:rPr lang="en-US" smtClean="0"/>
              <a:t>8/29/2025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B519047-9AFA-4A82-8069-D12132B7B90E}"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64998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jpatalon.cs.edinboro.edu/cmac3990/classfiles/assignment2check.sh" TargetMode="Externa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www.edinboro.edu/directory/offices-services/library/index.html"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jpatalon.cs.edinboro.edu/cmac3990/Assignment%201.pdf" TargetMode="Externa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mailto:user@hostname.tld"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jpatalon.cs.edinboro.edu/"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jpatalon.cs.edinboro.edu/cmac3990/CMAC%203990.200%20Syllabus%20202610.pdf"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gif"/><Relationship Id="rId5" Type="http://schemas.openxmlformats.org/officeDocument/2006/relationships/hyperlink" Target="http://jpatalon.ultrastuff.net/" TargetMode="External"/><Relationship Id="rId4" Type="http://schemas.openxmlformats.org/officeDocument/2006/relationships/hyperlink" Target="http://jpatalon.cs.edinboro.edu/"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hyperlink" Target="https://www.pennwest.edu/_resources/docs/about/policies/ac013-class-attendance.pdf" TargetMode="Externa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subnet-calculator.com/cidr.php" TargetMode="Externa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subnet-calculator.com/cidr.php" TargetMode="Externa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s://www.amazon.com/UNIX-Linux-System-Administration-Handbook-ebook/dp/B075MK6LZ7"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8.jpeg"/><Relationship Id="rId5" Type="http://schemas.openxmlformats.org/officeDocument/2006/relationships/hyperlink" Target="https://www.amazon.com/Practice-System-Network-Administration-Second/dp/0321492668" TargetMode="External"/><Relationship Id="rId4" Type="http://schemas.openxmlformats.org/officeDocument/2006/relationships/hyperlink" Target="https://www.amazon.com/Linux-Administration-Beginners-Guide-Seventh/dp/0071845364"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51.png"/></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software.sonicwall.com/GlobalVPNClient/184-011921-00_REV_A_GVCSetup64.exe" TargetMode="Externa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CMAC 3990.200</a:t>
            </a:r>
            <a:br>
              <a:rPr lang="en-US" dirty="0"/>
            </a:br>
            <a:r>
              <a:rPr lang="en-US" sz="5400" dirty="0"/>
              <a:t>Systems Administration</a:t>
            </a:r>
            <a:br>
              <a:rPr lang="en-US" sz="5400" dirty="0"/>
            </a:br>
            <a:r>
              <a:rPr lang="en-US" sz="5400" dirty="0"/>
              <a:t>and Operations</a:t>
            </a:r>
          </a:p>
        </p:txBody>
      </p:sp>
      <p:sp>
        <p:nvSpPr>
          <p:cNvPr id="3" name="Subtitle 2"/>
          <p:cNvSpPr>
            <a:spLocks noGrp="1"/>
          </p:cNvSpPr>
          <p:nvPr>
            <p:ph type="subTitle" idx="1"/>
          </p:nvPr>
        </p:nvSpPr>
        <p:spPr>
          <a:xfrm>
            <a:off x="1100051" y="4455619"/>
            <a:ext cx="10058400" cy="1799265"/>
          </a:xfrm>
        </p:spPr>
        <p:txBody>
          <a:bodyPr/>
          <a:lstStyle/>
          <a:p>
            <a:r>
              <a:rPr lang="en-US" dirty="0"/>
              <a:t>Fall 2025 – Week 1.1 – August 25</a:t>
            </a:r>
            <a:r>
              <a:rPr lang="en-US" baseline="30000" dirty="0"/>
              <a:t>th</a:t>
            </a:r>
            <a:r>
              <a:rPr lang="en-US" dirty="0"/>
              <a:t>, 2025</a:t>
            </a:r>
          </a:p>
          <a:p>
            <a:r>
              <a:rPr lang="en-US" dirty="0"/>
              <a:t>Introduction and overview, Review</a:t>
            </a:r>
          </a:p>
          <a:p>
            <a:r>
              <a:rPr lang="en-US" dirty="0"/>
              <a:t>A little bit of new</a:t>
            </a:r>
          </a:p>
        </p:txBody>
      </p:sp>
    </p:spTree>
    <p:extLst>
      <p:ext uri="{BB962C8B-B14F-4D97-AF65-F5344CB8AC3E}">
        <p14:creationId xmlns:p14="http://schemas.microsoft.com/office/powerpoint/2010/main" val="108414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 Info</a:t>
            </a:r>
          </a:p>
        </p:txBody>
      </p:sp>
      <p:sp>
        <p:nvSpPr>
          <p:cNvPr id="3" name="Content Placeholder 2"/>
          <p:cNvSpPr>
            <a:spLocks noGrp="1"/>
          </p:cNvSpPr>
          <p:nvPr>
            <p:ph idx="1"/>
          </p:nvPr>
        </p:nvSpPr>
        <p:spPr>
          <a:xfrm>
            <a:off x="1097280" y="1845734"/>
            <a:ext cx="10058400" cy="4374196"/>
          </a:xfrm>
        </p:spPr>
        <p:txBody>
          <a:bodyPr>
            <a:normAutofit/>
          </a:bodyPr>
          <a:lstStyle/>
          <a:p>
            <a:r>
              <a:rPr lang="en-US" dirty="0"/>
              <a:t>Recommended :</a:t>
            </a:r>
          </a:p>
          <a:p>
            <a:pPr lvl="1"/>
            <a:r>
              <a:rPr lang="en-US" dirty="0"/>
              <a:t>AWS Cloud Account</a:t>
            </a:r>
          </a:p>
          <a:p>
            <a:pPr lvl="2"/>
            <a:r>
              <a:rPr lang="en-US" dirty="0"/>
              <a:t>Free AWS Educate account, very inexpensive personal accounts with free trials…</a:t>
            </a:r>
          </a:p>
          <a:p>
            <a:r>
              <a:rPr lang="en-US" dirty="0"/>
              <a:t>Recommended:</a:t>
            </a:r>
          </a:p>
          <a:p>
            <a:pPr lvl="1"/>
            <a:r>
              <a:rPr lang="en-US" dirty="0"/>
              <a:t>1+ GB Cloud Storage</a:t>
            </a:r>
          </a:p>
          <a:p>
            <a:pPr lvl="2"/>
            <a:r>
              <a:rPr lang="en-US" dirty="0"/>
              <a:t>Off-Campus, off-site, third party</a:t>
            </a:r>
          </a:p>
          <a:p>
            <a:pPr lvl="2"/>
            <a:r>
              <a:rPr lang="en-US" dirty="0"/>
              <a:t>Preferably not AWS</a:t>
            </a:r>
          </a:p>
          <a:p>
            <a:pPr lvl="2"/>
            <a:r>
              <a:rPr lang="en-US" dirty="0"/>
              <a:t>GitHub, </a:t>
            </a:r>
            <a:r>
              <a:rPr lang="en-US" dirty="0" err="1"/>
              <a:t>DropBox</a:t>
            </a:r>
            <a:r>
              <a:rPr lang="en-US" dirty="0"/>
              <a:t>, MS OneDrive, Google, etc.</a:t>
            </a:r>
          </a:p>
        </p:txBody>
      </p:sp>
      <p:pic>
        <p:nvPicPr>
          <p:cNvPr id="4" name="Picture 2">
            <a:extLst>
              <a:ext uri="{FF2B5EF4-FFF2-40B4-BE49-F238E27FC236}">
                <a16:creationId xmlns:a16="http://schemas.microsoft.com/office/drawing/2014/main" id="{988DB8CC-790D-3249-86CF-70839F8BD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665" y="3225113"/>
            <a:ext cx="1995294" cy="26064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76D8EDE-15E8-5A4C-8B88-6837C35BA941}"/>
              </a:ext>
            </a:extLst>
          </p:cNvPr>
          <p:cNvSpPr>
            <a:spLocks noGrp="1"/>
          </p:cNvSpPr>
          <p:nvPr>
            <p:ph type="sldNum" sz="quarter" idx="12"/>
          </p:nvPr>
        </p:nvSpPr>
        <p:spPr/>
        <p:txBody>
          <a:bodyPr/>
          <a:lstStyle/>
          <a:p>
            <a:fld id="{8B519047-9AFA-4A82-8069-D12132B7B90E}" type="slidenum">
              <a:rPr lang="en-US" smtClean="0"/>
              <a:t>10</a:t>
            </a:fld>
            <a:endParaRPr lang="en-US" dirty="0"/>
          </a:p>
        </p:txBody>
      </p:sp>
    </p:spTree>
    <p:extLst>
      <p:ext uri="{BB962C8B-B14F-4D97-AF65-F5344CB8AC3E}">
        <p14:creationId xmlns:p14="http://schemas.microsoft.com/office/powerpoint/2010/main" val="40823212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EAA32-E3ED-B7EB-5E0E-71BA94AA0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430F7-C164-AC35-75C3-6012598591D3}"/>
              </a:ext>
            </a:extLst>
          </p:cNvPr>
          <p:cNvSpPr>
            <a:spLocks noGrp="1"/>
          </p:cNvSpPr>
          <p:nvPr>
            <p:ph type="title"/>
          </p:nvPr>
        </p:nvSpPr>
        <p:spPr/>
        <p:txBody>
          <a:bodyPr/>
          <a:lstStyle/>
          <a:p>
            <a:r>
              <a:rPr lang="en-US" dirty="0"/>
              <a:t>Connecting to our VM’s</a:t>
            </a:r>
          </a:p>
        </p:txBody>
      </p:sp>
      <p:sp>
        <p:nvSpPr>
          <p:cNvPr id="3" name="Content Placeholder 2">
            <a:extLst>
              <a:ext uri="{FF2B5EF4-FFF2-40B4-BE49-F238E27FC236}">
                <a16:creationId xmlns:a16="http://schemas.microsoft.com/office/drawing/2014/main" id="{E4DA398F-70A1-4FA3-7D2B-5A319D65E0B8}"/>
              </a:ext>
            </a:extLst>
          </p:cNvPr>
          <p:cNvSpPr>
            <a:spLocks noGrp="1"/>
          </p:cNvSpPr>
          <p:nvPr>
            <p:ph idx="1"/>
          </p:nvPr>
        </p:nvSpPr>
        <p:spPr>
          <a:xfrm>
            <a:off x="1097280" y="1845733"/>
            <a:ext cx="10058400" cy="4290489"/>
          </a:xfrm>
        </p:spPr>
        <p:txBody>
          <a:bodyPr>
            <a:normAutofit lnSpcReduction="10000"/>
          </a:bodyPr>
          <a:lstStyle/>
          <a:p>
            <a:r>
              <a:rPr lang="en-US" dirty="0"/>
              <a:t>IP Address: 147.64.243.1## (01-25)</a:t>
            </a:r>
          </a:p>
          <a:p>
            <a:pPr lvl="1"/>
            <a:r>
              <a:rPr lang="en-US" dirty="0"/>
              <a:t>Use your two digit number from below!</a:t>
            </a:r>
          </a:p>
          <a:p>
            <a:r>
              <a:rPr lang="en-US" dirty="0"/>
              <a:t>Default root password: </a:t>
            </a:r>
            <a:r>
              <a:rPr lang="en-US" dirty="0">
                <a:latin typeface="Courier New" panose="02070309020205020404" pitchFamily="49" charset="0"/>
                <a:cs typeface="Courier New" panose="02070309020205020404" pitchFamily="49" charset="0"/>
              </a:rPr>
              <a:t>&lt;credentials.txt&gt;</a:t>
            </a:r>
          </a:p>
          <a:p>
            <a:r>
              <a:rPr lang="en-US" dirty="0"/>
              <a:t>Two digit number:</a:t>
            </a:r>
          </a:p>
          <a:p>
            <a:pPr lvl="1"/>
            <a:r>
              <a:rPr lang="en-US" dirty="0"/>
              <a:t>Tanner A: 01</a:t>
            </a:r>
          </a:p>
          <a:p>
            <a:pPr lvl="1"/>
            <a:r>
              <a:rPr lang="en-US" dirty="0"/>
              <a:t>Osaretin I: 02</a:t>
            </a:r>
          </a:p>
          <a:p>
            <a:pPr lvl="1">
              <a:lnSpc>
                <a:spcPct val="100000"/>
              </a:lnSpc>
            </a:pPr>
            <a:r>
              <a:rPr lang="en-US" dirty="0"/>
              <a:t>Derek J: 03</a:t>
            </a:r>
          </a:p>
          <a:p>
            <a:pPr lvl="1">
              <a:lnSpc>
                <a:spcPct val="100000"/>
              </a:lnSpc>
            </a:pPr>
            <a:r>
              <a:rPr lang="en-US" dirty="0"/>
              <a:t>Benjamin K: 04</a:t>
            </a:r>
          </a:p>
          <a:p>
            <a:pPr lvl="1">
              <a:lnSpc>
                <a:spcPct val="100000"/>
              </a:lnSpc>
            </a:pPr>
            <a:r>
              <a:rPr lang="en-US" dirty="0"/>
              <a:t>Tanner P: 05</a:t>
            </a:r>
          </a:p>
          <a:p>
            <a:pPr lvl="1">
              <a:lnSpc>
                <a:spcPct val="100000"/>
              </a:lnSpc>
            </a:pPr>
            <a:r>
              <a:rPr lang="en-US" dirty="0"/>
              <a:t>Dennis V: 06</a:t>
            </a:r>
          </a:p>
          <a:p>
            <a:pPr lvl="1">
              <a:lnSpc>
                <a:spcPct val="100000"/>
              </a:lnSpc>
            </a:pPr>
            <a:r>
              <a:rPr lang="en-US" dirty="0"/>
              <a:t>Louie Y: 07</a:t>
            </a:r>
          </a:p>
          <a:p>
            <a:pPr lvl="1">
              <a:lnSpc>
                <a:spcPct val="100000"/>
              </a:lnSpc>
            </a:pPr>
            <a:r>
              <a:rPr lang="en-US" dirty="0"/>
              <a:t>Professor J: 08 &amp; 09 &amp; 10</a:t>
            </a:r>
          </a:p>
        </p:txBody>
      </p:sp>
      <p:pic>
        <p:nvPicPr>
          <p:cNvPr id="1026" name="Picture 2" descr="Virtual Dedicated Server Graph">
            <a:extLst>
              <a:ext uri="{FF2B5EF4-FFF2-40B4-BE49-F238E27FC236}">
                <a16:creationId xmlns:a16="http://schemas.microsoft.com/office/drawing/2014/main" id="{2B3B4775-D857-705F-3F75-A8A6F30D0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1886" y="2573871"/>
            <a:ext cx="3495675" cy="35623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F4AFAF3-2566-7BD7-A873-0C7775A94551}"/>
              </a:ext>
            </a:extLst>
          </p:cNvPr>
          <p:cNvSpPr/>
          <p:nvPr/>
        </p:nvSpPr>
        <p:spPr>
          <a:xfrm rot="478304">
            <a:off x="4569337" y="4812121"/>
            <a:ext cx="3635417" cy="1077218"/>
          </a:xfrm>
          <a:prstGeom prst="rect">
            <a:avLst/>
          </a:prstGeom>
          <a:noFill/>
        </p:spPr>
        <p:txBody>
          <a:bodyPr wrap="square" lIns="91440" tIns="45720" rIns="91440" bIns="45720">
            <a:spAutoFit/>
          </a:bodyPr>
          <a:lstStyle/>
          <a:p>
            <a:pPr algn="ctr"/>
            <a:r>
              <a:rPr lang="en-US" sz="3200" b="1" dirty="0">
                <a:ln w="22225">
                  <a:solidFill>
                    <a:schemeClr val="accent2"/>
                  </a:solidFill>
                  <a:prstDash val="solid"/>
                </a:ln>
                <a:solidFill>
                  <a:schemeClr val="accent2">
                    <a:lumMod val="40000"/>
                    <a:lumOff val="60000"/>
                  </a:schemeClr>
                </a:solidFill>
              </a:rPr>
              <a:t>Aliases will be used in the future…</a:t>
            </a:r>
            <a:endParaRPr lang="en-US" sz="3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5056252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10D2D-BA75-048B-B1AD-477CB54E5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96692-EDB9-7B79-60BC-607F380E9B0E}"/>
              </a:ext>
            </a:extLst>
          </p:cNvPr>
          <p:cNvSpPr>
            <a:spLocks noGrp="1"/>
          </p:cNvSpPr>
          <p:nvPr>
            <p:ph type="title"/>
          </p:nvPr>
        </p:nvSpPr>
        <p:spPr/>
        <p:txBody>
          <a:bodyPr/>
          <a:lstStyle/>
          <a:p>
            <a:r>
              <a:rPr lang="en-US" dirty="0"/>
              <a:t>Assignment 2</a:t>
            </a:r>
          </a:p>
        </p:txBody>
      </p:sp>
      <p:sp>
        <p:nvSpPr>
          <p:cNvPr id="3" name="Content Placeholder 2">
            <a:extLst>
              <a:ext uri="{FF2B5EF4-FFF2-40B4-BE49-F238E27FC236}">
                <a16:creationId xmlns:a16="http://schemas.microsoft.com/office/drawing/2014/main" id="{2D9ABF06-91C5-FDEA-BC0A-BD34EFAE8938}"/>
              </a:ext>
            </a:extLst>
          </p:cNvPr>
          <p:cNvSpPr>
            <a:spLocks noGrp="1"/>
          </p:cNvSpPr>
          <p:nvPr>
            <p:ph idx="1"/>
          </p:nvPr>
        </p:nvSpPr>
        <p:spPr>
          <a:xfrm>
            <a:off x="1097279" y="1845734"/>
            <a:ext cx="10335895" cy="4485020"/>
          </a:xfrm>
        </p:spPr>
        <p:txBody>
          <a:bodyPr>
            <a:normAutofit/>
          </a:bodyPr>
          <a:lstStyle/>
          <a:p>
            <a:r>
              <a:rPr lang="en-US" dirty="0"/>
              <a:t>Log in to your VM’s OOB console using Virtual Network Computing (VNC)</a:t>
            </a:r>
          </a:p>
          <a:p>
            <a:pPr lvl="1"/>
            <a:r>
              <a:rPr lang="en-US" dirty="0">
                <a:cs typeface="Courier New" panose="02070309020205020404" pitchFamily="49" charset="0"/>
              </a:rPr>
              <a:t>VNC OOB: </a:t>
            </a:r>
            <a:r>
              <a:rPr lang="en-US" dirty="0">
                <a:latin typeface="Courier New" panose="02070309020205020404" pitchFamily="49" charset="0"/>
                <a:cs typeface="Courier New" panose="02070309020205020404" pitchFamily="49" charset="0"/>
              </a:rPr>
              <a:t>csvm1.cs.edinboro.edu:559## </a:t>
            </a:r>
            <a:r>
              <a:rPr lang="en-US" dirty="0">
                <a:cs typeface="Courier New" panose="02070309020205020404" pitchFamily="49" charset="0"/>
              </a:rPr>
              <a:t>(01-25)</a:t>
            </a:r>
          </a:p>
          <a:p>
            <a:pPr lvl="2"/>
            <a:r>
              <a:rPr lang="en-US" dirty="0">
                <a:cs typeface="Courier New" panose="02070309020205020404" pitchFamily="49" charset="0"/>
              </a:rPr>
              <a:t>If using SSH connection, you must forward the correct port and connect with VNC to localhost:599## !!!</a:t>
            </a:r>
          </a:p>
          <a:p>
            <a:pPr lvl="1"/>
            <a:r>
              <a:rPr lang="en-US" dirty="0">
                <a:cs typeface="Courier New" panose="02070309020205020404" pitchFamily="49" charset="0"/>
              </a:rPr>
              <a:t>Either connect to the CS VPN, or open an SSH tunnel to forward the proper port!</a:t>
            </a:r>
          </a:p>
          <a:p>
            <a:pPr lvl="2"/>
            <a:r>
              <a:rPr lang="en-US" dirty="0"/>
              <a:t>ssh -p 54321 cs_student@jpatalon.cs.edinboro.edu -D 555## -L 559##:147.64.242.113:559##</a:t>
            </a:r>
            <a:endParaRPr lang="en-US" dirty="0">
              <a:cs typeface="Courier New" panose="02070309020205020404" pitchFamily="49" charset="0"/>
            </a:endParaRPr>
          </a:p>
          <a:p>
            <a:pPr lvl="3"/>
            <a:r>
              <a:rPr lang="en-US" dirty="0">
                <a:cs typeface="Courier New" panose="02070309020205020404" pitchFamily="49" charset="0"/>
              </a:rPr>
              <a:t>Connect to localhost port 559## via VNC! (</a:t>
            </a:r>
            <a:r>
              <a:rPr lang="en-US" dirty="0" err="1">
                <a:cs typeface="Courier New" panose="02070309020205020404" pitchFamily="49" charset="0"/>
              </a:rPr>
              <a:t>RealVNC</a:t>
            </a:r>
            <a:r>
              <a:rPr lang="en-US" dirty="0">
                <a:cs typeface="Courier New" panose="02070309020205020404" pitchFamily="49" charset="0"/>
              </a:rPr>
              <a:t> Viewer?)</a:t>
            </a:r>
          </a:p>
          <a:p>
            <a:pPr lvl="3"/>
            <a:r>
              <a:rPr lang="en-US" dirty="0">
                <a:cs typeface="Courier New" panose="02070309020205020404" pitchFamily="49" charset="0"/>
              </a:rPr>
              <a:t>Login creds are in credentials.txt file!</a:t>
            </a:r>
          </a:p>
          <a:p>
            <a:r>
              <a:rPr lang="en-US" dirty="0">
                <a:cs typeface="Courier New" panose="02070309020205020404" pitchFamily="49" charset="0"/>
              </a:rPr>
              <a:t>Set up your network connection</a:t>
            </a:r>
          </a:p>
          <a:p>
            <a:pPr lvl="1"/>
            <a:r>
              <a:rPr lang="en-US" dirty="0">
                <a:cs typeface="Courier New" panose="02070309020205020404" pitchFamily="49" charset="0"/>
              </a:rPr>
              <a:t>View network connections with  </a:t>
            </a:r>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show</a:t>
            </a:r>
          </a:p>
          <a:p>
            <a:pPr lvl="1"/>
            <a:endParaRPr lang="en-US" dirty="0">
              <a:latin typeface="Courier New" panose="02070309020205020404" pitchFamily="49" charset="0"/>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a:p>
            <a:pPr lvl="1"/>
            <a:r>
              <a:rPr lang="en-US" dirty="0">
                <a:cs typeface="Courier New" panose="02070309020205020404" pitchFamily="49" charset="0"/>
              </a:rPr>
              <a:t>We want to configure device </a:t>
            </a:r>
            <a:r>
              <a:rPr lang="en-US" dirty="0">
                <a:latin typeface="Courier New" panose="02070309020205020404" pitchFamily="49" charset="0"/>
                <a:cs typeface="Courier New" panose="02070309020205020404" pitchFamily="49" charset="0"/>
              </a:rPr>
              <a:t>enp1s0!</a:t>
            </a:r>
          </a:p>
        </p:txBody>
      </p:sp>
      <p:sp>
        <p:nvSpPr>
          <p:cNvPr id="4" name="Slide Number Placeholder 3">
            <a:extLst>
              <a:ext uri="{FF2B5EF4-FFF2-40B4-BE49-F238E27FC236}">
                <a16:creationId xmlns:a16="http://schemas.microsoft.com/office/drawing/2014/main" id="{6BF94ABA-DF67-AA35-F6BD-D46A3C729D75}"/>
              </a:ext>
            </a:extLst>
          </p:cNvPr>
          <p:cNvSpPr>
            <a:spLocks noGrp="1"/>
          </p:cNvSpPr>
          <p:nvPr>
            <p:ph type="sldNum" sz="quarter" idx="12"/>
          </p:nvPr>
        </p:nvSpPr>
        <p:spPr/>
        <p:txBody>
          <a:bodyPr/>
          <a:lstStyle/>
          <a:p>
            <a:fld id="{8A4B8284-8C62-417E-8A9A-9406AE08DBF2}" type="slidenum">
              <a:rPr lang="en-US" smtClean="0"/>
              <a:t>101</a:t>
            </a:fld>
            <a:endParaRPr lang="en-US"/>
          </a:p>
        </p:txBody>
      </p:sp>
      <p:pic>
        <p:nvPicPr>
          <p:cNvPr id="7" name="Picture 6">
            <a:extLst>
              <a:ext uri="{FF2B5EF4-FFF2-40B4-BE49-F238E27FC236}">
                <a16:creationId xmlns:a16="http://schemas.microsoft.com/office/drawing/2014/main" id="{850B0B25-317D-F882-6FE5-40241291BADD}"/>
              </a:ext>
            </a:extLst>
          </p:cNvPr>
          <p:cNvPicPr>
            <a:picLocks noChangeAspect="1"/>
          </p:cNvPicPr>
          <p:nvPr/>
        </p:nvPicPr>
        <p:blipFill>
          <a:blip r:embed="rId2"/>
          <a:stretch>
            <a:fillRect/>
          </a:stretch>
        </p:blipFill>
        <p:spPr>
          <a:xfrm>
            <a:off x="1559397" y="4723649"/>
            <a:ext cx="6352520" cy="1231487"/>
          </a:xfrm>
          <a:prstGeom prst="rect">
            <a:avLst/>
          </a:prstGeom>
        </p:spPr>
      </p:pic>
      <p:pic>
        <p:nvPicPr>
          <p:cNvPr id="6" name="Picture 6" descr="http://cdn.curvve.com/wp-content/uploads/Terminal-Logo.png">
            <a:extLst>
              <a:ext uri="{FF2B5EF4-FFF2-40B4-BE49-F238E27FC236}">
                <a16:creationId xmlns:a16="http://schemas.microsoft.com/office/drawing/2014/main" id="{8724A94E-3796-C0C7-1CD9-1563216D6D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7665" y="4425244"/>
            <a:ext cx="1905510" cy="190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990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2</a:t>
            </a:r>
          </a:p>
        </p:txBody>
      </p:sp>
      <p:sp>
        <p:nvSpPr>
          <p:cNvPr id="3" name="Content Placeholder 2"/>
          <p:cNvSpPr>
            <a:spLocks noGrp="1"/>
          </p:cNvSpPr>
          <p:nvPr>
            <p:ph idx="1"/>
          </p:nvPr>
        </p:nvSpPr>
        <p:spPr>
          <a:xfrm>
            <a:off x="1097279" y="1845734"/>
            <a:ext cx="10335895" cy="4485020"/>
          </a:xfrm>
        </p:spPr>
        <p:txBody>
          <a:bodyPr>
            <a:normAutofit/>
          </a:bodyPr>
          <a:lstStyle/>
          <a:p>
            <a:r>
              <a:rPr lang="en-US" dirty="0">
                <a:cs typeface="Courier New" panose="02070309020205020404" pitchFamily="49" charset="0"/>
              </a:rPr>
              <a:t>Set up your network connection</a:t>
            </a:r>
          </a:p>
          <a:p>
            <a:pPr lvl="1"/>
            <a:r>
              <a:rPr lang="en-US" dirty="0">
                <a:cs typeface="Courier New" panose="02070309020205020404" pitchFamily="49" charset="0"/>
              </a:rPr>
              <a:t>We want to configure device </a:t>
            </a:r>
            <a:r>
              <a:rPr lang="en-US" dirty="0">
                <a:latin typeface="Courier New" panose="02070309020205020404" pitchFamily="49" charset="0"/>
                <a:cs typeface="Courier New" panose="02070309020205020404" pitchFamily="49" charset="0"/>
              </a:rPr>
              <a:t>enp1s0!</a:t>
            </a: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down enp1s0</a:t>
            </a: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mod enp1s0 ipv4.method manual ipv4.addresses 147.64.243.1##/23</a:t>
            </a: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mod enp1s0 ipv4.gateway 147.64.242.1</a:t>
            </a: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mod enp1s0 ipv4.dns "8.8.8.8,8.8.4.4"</a:t>
            </a: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up enp1s0</a:t>
            </a:r>
          </a:p>
          <a:p>
            <a:pPr lvl="2"/>
            <a:endParaRPr lang="en-US" dirty="0">
              <a:latin typeface="Courier New" panose="02070309020205020404" pitchFamily="49" charset="0"/>
              <a:cs typeface="Courier New" panose="02070309020205020404" pitchFamily="49" charset="0"/>
            </a:endParaRPr>
          </a:p>
          <a:p>
            <a:pPr lvl="2"/>
            <a:r>
              <a:rPr lang="en-US" dirty="0" err="1">
                <a:latin typeface="Courier New" panose="02070309020205020404" pitchFamily="49" charset="0"/>
                <a:cs typeface="Courier New" panose="02070309020205020404" pitchFamily="49" charset="0"/>
              </a:rPr>
              <a:t>ip</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addr</a:t>
            </a:r>
            <a:r>
              <a:rPr lang="en-US" dirty="0">
                <a:latin typeface="Courier New" panose="02070309020205020404" pitchFamily="49" charset="0"/>
                <a:cs typeface="Courier New" panose="02070309020205020404" pitchFamily="49" charset="0"/>
              </a:rPr>
              <a:t> show enp1s0</a:t>
            </a:r>
          </a:p>
        </p:txBody>
      </p:sp>
      <p:sp>
        <p:nvSpPr>
          <p:cNvPr id="4" name="Slide Number Placeholder 3">
            <a:extLst>
              <a:ext uri="{FF2B5EF4-FFF2-40B4-BE49-F238E27FC236}">
                <a16:creationId xmlns:a16="http://schemas.microsoft.com/office/drawing/2014/main" id="{4B163D94-9A24-FC43-AD04-4F2187635C13}"/>
              </a:ext>
            </a:extLst>
          </p:cNvPr>
          <p:cNvSpPr>
            <a:spLocks noGrp="1"/>
          </p:cNvSpPr>
          <p:nvPr>
            <p:ph type="sldNum" sz="quarter" idx="12"/>
          </p:nvPr>
        </p:nvSpPr>
        <p:spPr/>
        <p:txBody>
          <a:bodyPr/>
          <a:lstStyle/>
          <a:p>
            <a:fld id="{8A4B8284-8C62-417E-8A9A-9406AE08DBF2}" type="slidenum">
              <a:rPr lang="en-US" smtClean="0"/>
              <a:t>102</a:t>
            </a:fld>
            <a:endParaRPr lang="en-US"/>
          </a:p>
        </p:txBody>
      </p:sp>
      <p:pic>
        <p:nvPicPr>
          <p:cNvPr id="11" name="Picture 10">
            <a:extLst>
              <a:ext uri="{FF2B5EF4-FFF2-40B4-BE49-F238E27FC236}">
                <a16:creationId xmlns:a16="http://schemas.microsoft.com/office/drawing/2014/main" id="{130A0303-7A59-DE3C-EFD5-E22E207ACD7A}"/>
              </a:ext>
            </a:extLst>
          </p:cNvPr>
          <p:cNvPicPr>
            <a:picLocks noChangeAspect="1"/>
          </p:cNvPicPr>
          <p:nvPr/>
        </p:nvPicPr>
        <p:blipFill>
          <a:blip r:embed="rId2"/>
          <a:stretch>
            <a:fillRect/>
          </a:stretch>
        </p:blipFill>
        <p:spPr>
          <a:xfrm>
            <a:off x="1422612" y="4469581"/>
            <a:ext cx="7781925" cy="1123950"/>
          </a:xfrm>
          <a:prstGeom prst="rect">
            <a:avLst/>
          </a:prstGeom>
        </p:spPr>
      </p:pic>
      <p:pic>
        <p:nvPicPr>
          <p:cNvPr id="6" name="Picture 6" descr="http://cdn.curvve.com/wp-content/uploads/Terminal-Logo.png">
            <a:extLst>
              <a:ext uri="{FF2B5EF4-FFF2-40B4-BE49-F238E27FC236}">
                <a16:creationId xmlns:a16="http://schemas.microsoft.com/office/drawing/2014/main" id="{4B4CEDF9-C5E3-A22A-D97C-1222E5DB3B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7665" y="4425244"/>
            <a:ext cx="1905510" cy="190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5724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22E97-8383-BE18-65FA-7E14EE0343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7E7E9-3647-5A86-9EAF-ACCD4F981523}"/>
              </a:ext>
            </a:extLst>
          </p:cNvPr>
          <p:cNvSpPr>
            <a:spLocks noGrp="1"/>
          </p:cNvSpPr>
          <p:nvPr>
            <p:ph type="title"/>
          </p:nvPr>
        </p:nvSpPr>
        <p:spPr/>
        <p:txBody>
          <a:bodyPr/>
          <a:lstStyle/>
          <a:p>
            <a:r>
              <a:rPr lang="en-US" dirty="0"/>
              <a:t>Assignment 2</a:t>
            </a:r>
          </a:p>
        </p:txBody>
      </p:sp>
      <p:sp>
        <p:nvSpPr>
          <p:cNvPr id="3" name="Content Placeholder 2">
            <a:extLst>
              <a:ext uri="{FF2B5EF4-FFF2-40B4-BE49-F238E27FC236}">
                <a16:creationId xmlns:a16="http://schemas.microsoft.com/office/drawing/2014/main" id="{983C8E78-4D30-C0BE-DEEE-BB16F0FA6195}"/>
              </a:ext>
            </a:extLst>
          </p:cNvPr>
          <p:cNvSpPr>
            <a:spLocks noGrp="1"/>
          </p:cNvSpPr>
          <p:nvPr>
            <p:ph idx="1"/>
          </p:nvPr>
        </p:nvSpPr>
        <p:spPr>
          <a:xfrm>
            <a:off x="1097279" y="1845734"/>
            <a:ext cx="10335895" cy="4485020"/>
          </a:xfrm>
        </p:spPr>
        <p:txBody>
          <a:bodyPr>
            <a:normAutofit/>
          </a:bodyPr>
          <a:lstStyle/>
          <a:p>
            <a:r>
              <a:rPr lang="en-US" dirty="0">
                <a:cs typeface="Courier New" panose="02070309020205020404" pitchFamily="49" charset="0"/>
              </a:rPr>
              <a:t>Set up your network connection</a:t>
            </a:r>
          </a:p>
          <a:p>
            <a:pPr lvl="1"/>
            <a:r>
              <a:rPr lang="en-US" dirty="0">
                <a:cs typeface="Courier New" panose="02070309020205020404" pitchFamily="49" charset="0"/>
              </a:rPr>
              <a:t>Disable all the other interfaces:</a:t>
            </a:r>
            <a:endParaRPr lang="en-US" dirty="0">
              <a:latin typeface="Courier New" panose="02070309020205020404" pitchFamily="49" charset="0"/>
              <a:cs typeface="Courier New" panose="02070309020205020404" pitchFamily="49" charset="0"/>
            </a:endParaRP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mod enp8s0 </a:t>
            </a:r>
            <a:r>
              <a:rPr lang="en-US" dirty="0" err="1">
                <a:latin typeface="Courier New" panose="02070309020205020404" pitchFamily="49" charset="0"/>
                <a:cs typeface="Courier New" panose="02070309020205020404" pitchFamily="49" charset="0"/>
              </a:rPr>
              <a:t>connection.autoconnect</a:t>
            </a:r>
            <a:r>
              <a:rPr lang="en-US" dirty="0">
                <a:latin typeface="Courier New" panose="02070309020205020404" pitchFamily="49" charset="0"/>
                <a:cs typeface="Courier New" panose="02070309020205020404" pitchFamily="49" charset="0"/>
              </a:rPr>
              <a:t> no</a:t>
            </a: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down enp8s0</a:t>
            </a: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mod enp9s0 </a:t>
            </a:r>
            <a:r>
              <a:rPr lang="en-US" dirty="0" err="1">
                <a:latin typeface="Courier New" panose="02070309020205020404" pitchFamily="49" charset="0"/>
                <a:cs typeface="Courier New" panose="02070309020205020404" pitchFamily="49" charset="0"/>
              </a:rPr>
              <a:t>connection.autoconnect</a:t>
            </a:r>
            <a:r>
              <a:rPr lang="en-US" dirty="0">
                <a:latin typeface="Courier New" panose="02070309020205020404" pitchFamily="49" charset="0"/>
                <a:cs typeface="Courier New" panose="02070309020205020404" pitchFamily="49" charset="0"/>
              </a:rPr>
              <a:t> no</a:t>
            </a: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down enp9s0</a:t>
            </a: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mod enp10s0 </a:t>
            </a:r>
            <a:r>
              <a:rPr lang="en-US" dirty="0" err="1">
                <a:latin typeface="Courier New" panose="02070309020205020404" pitchFamily="49" charset="0"/>
                <a:cs typeface="Courier New" panose="02070309020205020404" pitchFamily="49" charset="0"/>
              </a:rPr>
              <a:t>connection.autoconnect</a:t>
            </a:r>
            <a:r>
              <a:rPr lang="en-US" dirty="0">
                <a:latin typeface="Courier New" panose="02070309020205020404" pitchFamily="49" charset="0"/>
                <a:cs typeface="Courier New" panose="02070309020205020404" pitchFamily="49" charset="0"/>
              </a:rPr>
              <a:t> no</a:t>
            </a: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down enp10s0</a:t>
            </a:r>
          </a:p>
          <a:p>
            <a:pPr lvl="2"/>
            <a:endParaRPr lang="en-US" dirty="0">
              <a:latin typeface="Courier New" panose="02070309020205020404" pitchFamily="49" charset="0"/>
              <a:cs typeface="Courier New" panose="02070309020205020404" pitchFamily="49" charset="0"/>
            </a:endParaRPr>
          </a:p>
          <a:p>
            <a:pPr lvl="2"/>
            <a:r>
              <a:rPr lang="en-US" dirty="0" err="1">
                <a:latin typeface="Courier New" panose="02070309020205020404" pitchFamily="49" charset="0"/>
                <a:cs typeface="Courier New" panose="02070309020205020404" pitchFamily="49" charset="0"/>
              </a:rPr>
              <a:t>nmcli</a:t>
            </a:r>
            <a:r>
              <a:rPr lang="en-US" dirty="0">
                <a:latin typeface="Courier New" panose="02070309020205020404" pitchFamily="49" charset="0"/>
                <a:cs typeface="Courier New" panose="02070309020205020404" pitchFamily="49" charset="0"/>
              </a:rPr>
              <a:t> con show</a:t>
            </a:r>
          </a:p>
        </p:txBody>
      </p:sp>
      <p:sp>
        <p:nvSpPr>
          <p:cNvPr id="4" name="Slide Number Placeholder 3">
            <a:extLst>
              <a:ext uri="{FF2B5EF4-FFF2-40B4-BE49-F238E27FC236}">
                <a16:creationId xmlns:a16="http://schemas.microsoft.com/office/drawing/2014/main" id="{59C826E7-90FF-E512-1D0C-96A4AC9C8945}"/>
              </a:ext>
            </a:extLst>
          </p:cNvPr>
          <p:cNvSpPr>
            <a:spLocks noGrp="1"/>
          </p:cNvSpPr>
          <p:nvPr>
            <p:ph type="sldNum" sz="quarter" idx="12"/>
          </p:nvPr>
        </p:nvSpPr>
        <p:spPr/>
        <p:txBody>
          <a:bodyPr/>
          <a:lstStyle/>
          <a:p>
            <a:fld id="{8A4B8284-8C62-417E-8A9A-9406AE08DBF2}" type="slidenum">
              <a:rPr lang="en-US" smtClean="0"/>
              <a:t>103</a:t>
            </a:fld>
            <a:endParaRPr lang="en-US"/>
          </a:p>
        </p:txBody>
      </p:sp>
      <p:pic>
        <p:nvPicPr>
          <p:cNvPr id="7" name="Picture 6">
            <a:extLst>
              <a:ext uri="{FF2B5EF4-FFF2-40B4-BE49-F238E27FC236}">
                <a16:creationId xmlns:a16="http://schemas.microsoft.com/office/drawing/2014/main" id="{81CA41CE-9F84-7BD6-CFB8-15A5056D73B8}"/>
              </a:ext>
            </a:extLst>
          </p:cNvPr>
          <p:cNvPicPr>
            <a:picLocks noChangeAspect="1"/>
          </p:cNvPicPr>
          <p:nvPr/>
        </p:nvPicPr>
        <p:blipFill>
          <a:blip r:embed="rId2"/>
          <a:stretch>
            <a:fillRect/>
          </a:stretch>
        </p:blipFill>
        <p:spPr>
          <a:xfrm>
            <a:off x="1658302" y="4744524"/>
            <a:ext cx="6686207" cy="1268730"/>
          </a:xfrm>
          <a:prstGeom prst="rect">
            <a:avLst/>
          </a:prstGeom>
        </p:spPr>
      </p:pic>
      <p:pic>
        <p:nvPicPr>
          <p:cNvPr id="6" name="Picture 6" descr="http://cdn.curvve.com/wp-content/uploads/Terminal-Logo.png">
            <a:extLst>
              <a:ext uri="{FF2B5EF4-FFF2-40B4-BE49-F238E27FC236}">
                <a16:creationId xmlns:a16="http://schemas.microsoft.com/office/drawing/2014/main" id="{18CA47DD-221A-14D9-38A3-2D0BA18964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7665" y="4425244"/>
            <a:ext cx="1905510" cy="190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2148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2</a:t>
            </a:r>
          </a:p>
        </p:txBody>
      </p:sp>
      <p:sp>
        <p:nvSpPr>
          <p:cNvPr id="3" name="Content Placeholder 2"/>
          <p:cNvSpPr>
            <a:spLocks noGrp="1"/>
          </p:cNvSpPr>
          <p:nvPr>
            <p:ph idx="1"/>
          </p:nvPr>
        </p:nvSpPr>
        <p:spPr>
          <a:xfrm>
            <a:off x="1097279" y="1845734"/>
            <a:ext cx="10335895" cy="4485020"/>
          </a:xfrm>
        </p:spPr>
        <p:txBody>
          <a:bodyPr>
            <a:normAutofit/>
          </a:bodyPr>
          <a:lstStyle/>
          <a:p>
            <a:r>
              <a:rPr lang="en-US" dirty="0">
                <a:cs typeface="Courier New" panose="02070309020205020404" pitchFamily="49" charset="0"/>
              </a:rPr>
              <a:t>Change the root password!</a:t>
            </a:r>
          </a:p>
          <a:p>
            <a:pPr lvl="1"/>
            <a:r>
              <a:rPr lang="en-US" dirty="0">
                <a:cs typeface="Courier New" panose="02070309020205020404" pitchFamily="49" charset="0"/>
              </a:rPr>
              <a:t>Make sure you don’t forget it!</a:t>
            </a:r>
          </a:p>
          <a:p>
            <a:pPr lvl="1"/>
            <a:r>
              <a:rPr lang="en-US" dirty="0">
                <a:latin typeface="Courier New" panose="02070309020205020404" pitchFamily="49" charset="0"/>
                <a:cs typeface="Courier New" panose="02070309020205020404" pitchFamily="49" charset="0"/>
              </a:rPr>
              <a:t>passwd root</a:t>
            </a:r>
            <a:endParaRPr lang="en-US" dirty="0">
              <a:cs typeface="Courier New" panose="02070309020205020404" pitchFamily="49" charset="0"/>
            </a:endParaRPr>
          </a:p>
          <a:p>
            <a:r>
              <a:rPr lang="en-US" dirty="0">
                <a:cs typeface="Courier New" panose="02070309020205020404" pitchFamily="49" charset="0"/>
              </a:rPr>
              <a:t>Set the local machine hostname!</a:t>
            </a:r>
          </a:p>
          <a:p>
            <a:pPr lvl="1"/>
            <a:r>
              <a:rPr lang="en-US" dirty="0" err="1">
                <a:latin typeface="Courier New" panose="02070309020205020404" pitchFamily="49" charset="0"/>
                <a:cs typeface="Courier New" panose="02070309020205020404" pitchFamily="49" charset="0"/>
              </a:rPr>
              <a:t>hostnamectl</a:t>
            </a:r>
            <a:r>
              <a:rPr lang="en-US" dirty="0">
                <a:latin typeface="Courier New" panose="02070309020205020404" pitchFamily="49" charset="0"/>
                <a:cs typeface="Courier New" panose="02070309020205020404" pitchFamily="49" charset="0"/>
              </a:rPr>
              <a:t> set-hostname cmac3990-1##.cs.edinboro.edu</a:t>
            </a:r>
            <a:endParaRPr lang="en-US" dirty="0">
              <a:cs typeface="Courier New" panose="02070309020205020404" pitchFamily="49" charset="0"/>
            </a:endParaRPr>
          </a:p>
          <a:p>
            <a:r>
              <a:rPr lang="en-US" dirty="0">
                <a:cs typeface="Courier New" panose="02070309020205020404" pitchFamily="49" charset="0"/>
              </a:rPr>
              <a:t>Update your system</a:t>
            </a:r>
          </a:p>
          <a:p>
            <a:pPr lvl="1"/>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update</a:t>
            </a:r>
          </a:p>
          <a:p>
            <a:r>
              <a:rPr lang="en-US" dirty="0">
                <a:cs typeface="Courier New" panose="02070309020205020404" pitchFamily="49" charset="0"/>
              </a:rPr>
              <a:t>Install some additional software with </a:t>
            </a:r>
            <a:r>
              <a:rPr lang="en-US" dirty="0" err="1">
                <a:cs typeface="Courier New" panose="02070309020205020404" pitchFamily="49" charset="0"/>
              </a:rPr>
              <a:t>dnf</a:t>
            </a:r>
            <a:endParaRPr lang="en-US" dirty="0">
              <a:cs typeface="Courier New" panose="02070309020205020404" pitchFamily="49" charset="0"/>
            </a:endParaRPr>
          </a:p>
          <a:p>
            <a:pPr lvl="1"/>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install bind-utils nano net-tools </a:t>
            </a:r>
            <a:r>
              <a:rPr lang="en-US" dirty="0" err="1">
                <a:latin typeface="Courier New" panose="02070309020205020404" pitchFamily="49" charset="0"/>
                <a:cs typeface="Courier New" panose="02070309020205020404" pitchFamily="49" charset="0"/>
              </a:rPr>
              <a:t>sendmail</a:t>
            </a:r>
            <a:r>
              <a:rPr lang="en-US" dirty="0">
                <a:latin typeface="Courier New" panose="02070309020205020404" pitchFamily="49" charset="0"/>
                <a:cs typeface="Courier New" panose="02070309020205020404" pitchFamily="49" charset="0"/>
              </a:rPr>
              <a:t> s-nail </a:t>
            </a:r>
            <a:r>
              <a:rPr lang="en-US" dirty="0" err="1">
                <a:latin typeface="Courier New" panose="02070309020205020404" pitchFamily="49" charset="0"/>
                <a:cs typeface="Courier New" panose="02070309020205020404" pitchFamily="49" charset="0"/>
              </a:rPr>
              <a:t>wget</a:t>
            </a:r>
            <a:endParaRPr lang="en-US" dirty="0">
              <a:latin typeface="Courier New" panose="02070309020205020404" pitchFamily="49" charset="0"/>
              <a:cs typeface="Courier New" panose="02070309020205020404" pitchFamily="49" charset="0"/>
            </a:endParaRPr>
          </a:p>
          <a:p>
            <a:r>
              <a:rPr lang="en-US" dirty="0">
                <a:cs typeface="Courier New" panose="02070309020205020404" pitchFamily="49" charset="0"/>
              </a:rPr>
              <a:t>Create SSH key as root (accept all defaults!)</a:t>
            </a:r>
          </a:p>
          <a:p>
            <a:pPr lvl="1"/>
            <a:r>
              <a:rPr lang="en-US" dirty="0" err="1">
                <a:latin typeface="Courier New" panose="02070309020205020404" pitchFamily="49" charset="0"/>
                <a:cs typeface="Courier New" panose="02070309020205020404" pitchFamily="49" charset="0"/>
              </a:rPr>
              <a:t>ssh</a:t>
            </a:r>
            <a:r>
              <a:rPr lang="en-US" dirty="0">
                <a:latin typeface="Courier New" panose="02070309020205020404" pitchFamily="49" charset="0"/>
                <a:cs typeface="Courier New" panose="02070309020205020404" pitchFamily="49" charset="0"/>
              </a:rPr>
              <a:t>-keygen</a:t>
            </a:r>
          </a:p>
        </p:txBody>
      </p:sp>
      <p:sp>
        <p:nvSpPr>
          <p:cNvPr id="4" name="Slide Number Placeholder 3">
            <a:extLst>
              <a:ext uri="{FF2B5EF4-FFF2-40B4-BE49-F238E27FC236}">
                <a16:creationId xmlns:a16="http://schemas.microsoft.com/office/drawing/2014/main" id="{4B163D94-9A24-FC43-AD04-4F2187635C13}"/>
              </a:ext>
            </a:extLst>
          </p:cNvPr>
          <p:cNvSpPr>
            <a:spLocks noGrp="1"/>
          </p:cNvSpPr>
          <p:nvPr>
            <p:ph type="sldNum" sz="quarter" idx="12"/>
          </p:nvPr>
        </p:nvSpPr>
        <p:spPr/>
        <p:txBody>
          <a:bodyPr/>
          <a:lstStyle/>
          <a:p>
            <a:fld id="{8A4B8284-8C62-417E-8A9A-9406AE08DBF2}" type="slidenum">
              <a:rPr lang="en-US" smtClean="0"/>
              <a:t>104</a:t>
            </a:fld>
            <a:endParaRPr lang="en-US"/>
          </a:p>
        </p:txBody>
      </p:sp>
      <p:pic>
        <p:nvPicPr>
          <p:cNvPr id="6" name="Picture 6" descr="http://cdn.curvve.com/wp-content/uploads/Terminal-Logo.png">
            <a:extLst>
              <a:ext uri="{FF2B5EF4-FFF2-40B4-BE49-F238E27FC236}">
                <a16:creationId xmlns:a16="http://schemas.microsoft.com/office/drawing/2014/main" id="{D9732D58-F220-4F08-2B8E-2F90EB5B7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7665" y="4425244"/>
            <a:ext cx="1905510" cy="190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763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2</a:t>
            </a:r>
          </a:p>
        </p:txBody>
      </p:sp>
      <p:sp>
        <p:nvSpPr>
          <p:cNvPr id="3" name="Content Placeholder 2"/>
          <p:cNvSpPr>
            <a:spLocks noGrp="1"/>
          </p:cNvSpPr>
          <p:nvPr>
            <p:ph idx="1"/>
          </p:nvPr>
        </p:nvSpPr>
        <p:spPr>
          <a:xfrm>
            <a:off x="1097279" y="1845734"/>
            <a:ext cx="10717732" cy="4485020"/>
          </a:xfrm>
        </p:spPr>
        <p:txBody>
          <a:bodyPr>
            <a:normAutofit/>
          </a:bodyPr>
          <a:lstStyle/>
          <a:p>
            <a:r>
              <a:rPr lang="en-US" dirty="0">
                <a:cs typeface="Courier New" panose="02070309020205020404" pitchFamily="49" charset="0"/>
              </a:rPr>
              <a:t>Import professors public SSH key into your root accounts </a:t>
            </a:r>
            <a:r>
              <a:rPr lang="en-US" dirty="0" err="1">
                <a:cs typeface="Courier New" panose="02070309020205020404" pitchFamily="49" charset="0"/>
              </a:rPr>
              <a:t>authorized_keys</a:t>
            </a:r>
            <a:r>
              <a:rPr lang="en-US" dirty="0">
                <a:cs typeface="Courier New" panose="02070309020205020404" pitchFamily="49" charset="0"/>
              </a:rPr>
              <a:t> file</a:t>
            </a:r>
          </a:p>
          <a:p>
            <a:pPr lvl="1"/>
            <a:r>
              <a:rPr lang="en-US" sz="1200" dirty="0">
                <a:latin typeface="Courier New" panose="02070309020205020404" pitchFamily="49" charset="0"/>
                <a:cs typeface="Courier New" panose="02070309020205020404" pitchFamily="49" charset="0"/>
              </a:rPr>
              <a:t>curl https://jpatalon.cs.edinboro.edu/cmac3990/classfiles/root@cmac3990-110.pubkey &gt;&gt; /root/.ssh/</a:t>
            </a:r>
            <a:r>
              <a:rPr lang="en-US" sz="1200" dirty="0" err="1">
                <a:latin typeface="Courier New" panose="02070309020205020404" pitchFamily="49" charset="0"/>
                <a:cs typeface="Courier New" panose="02070309020205020404" pitchFamily="49" charset="0"/>
              </a:rPr>
              <a:t>authorized_keys</a:t>
            </a:r>
            <a:endParaRPr lang="en-US" sz="1200" dirty="0">
              <a:latin typeface="Courier New" panose="02070309020205020404" pitchFamily="49" charset="0"/>
              <a:cs typeface="Courier New" panose="02070309020205020404" pitchFamily="49" charset="0"/>
            </a:endParaRPr>
          </a:p>
          <a:p>
            <a:pPr lvl="1"/>
            <a:r>
              <a:rPr lang="en-US" dirty="0">
                <a:cs typeface="Courier New" panose="02070309020205020404" pitchFamily="49" charset="0"/>
              </a:rPr>
              <a:t>Make sure permissions on </a:t>
            </a:r>
            <a:r>
              <a:rPr lang="en-US" dirty="0" err="1">
                <a:cs typeface="Courier New" panose="02070309020205020404" pitchFamily="49" charset="0"/>
              </a:rPr>
              <a:t>authorized_keys</a:t>
            </a:r>
            <a:r>
              <a:rPr lang="en-US" dirty="0">
                <a:cs typeface="Courier New" panose="02070309020205020404" pitchFamily="49" charset="0"/>
              </a:rPr>
              <a:t> file is correct!</a:t>
            </a:r>
          </a:p>
          <a:p>
            <a:pPr lvl="2"/>
            <a:r>
              <a:rPr lang="en-US" sz="1200" dirty="0" err="1">
                <a:latin typeface="Courier New" panose="02070309020205020404" pitchFamily="49" charset="0"/>
                <a:cs typeface="Courier New" panose="02070309020205020404" pitchFamily="49" charset="0"/>
              </a:rPr>
              <a:t>chmod</a:t>
            </a:r>
            <a:r>
              <a:rPr lang="en-US" sz="1200" dirty="0">
                <a:latin typeface="Courier New" panose="02070309020205020404" pitchFamily="49" charset="0"/>
                <a:cs typeface="Courier New" panose="02070309020205020404" pitchFamily="49" charset="0"/>
              </a:rPr>
              <a:t> 600 /root/.</a:t>
            </a:r>
            <a:r>
              <a:rPr lang="en-US" sz="1200" dirty="0" err="1">
                <a:latin typeface="Courier New" panose="02070309020205020404" pitchFamily="49" charset="0"/>
                <a:cs typeface="Courier New" panose="02070309020205020404" pitchFamily="49" charset="0"/>
              </a:rPr>
              <a:t>ssh</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authorized_keys</a:t>
            </a:r>
            <a:endParaRPr lang="en-US" sz="1200" dirty="0">
              <a:latin typeface="Courier New" panose="02070309020205020404" pitchFamily="49" charset="0"/>
              <a:cs typeface="Courier New" panose="02070309020205020404" pitchFamily="49" charset="0"/>
            </a:endParaRPr>
          </a:p>
          <a:p>
            <a:r>
              <a:rPr lang="en-US" dirty="0"/>
              <a:t>Add user account named “user” </a:t>
            </a:r>
            <a:r>
              <a:rPr lang="en-US" b="1" u="sng" dirty="0"/>
              <a:t>and</a:t>
            </a:r>
            <a:r>
              <a:rPr lang="en-US" dirty="0"/>
              <a:t> a user account for yourself</a:t>
            </a:r>
          </a:p>
          <a:p>
            <a:pPr lvl="1"/>
            <a:r>
              <a:rPr lang="en-US" dirty="0" err="1">
                <a:latin typeface="Courier New" panose="02070309020205020404" pitchFamily="49" charset="0"/>
                <a:cs typeface="Courier New" panose="02070309020205020404" pitchFamily="49" charset="0"/>
              </a:rPr>
              <a:t>useradd</a:t>
            </a:r>
            <a:r>
              <a:rPr lang="en-US" dirty="0">
                <a:latin typeface="Courier New" panose="02070309020205020404" pitchFamily="49" charset="0"/>
                <a:cs typeface="Courier New" panose="02070309020205020404" pitchFamily="49" charset="0"/>
              </a:rPr>
              <a:t> user</a:t>
            </a:r>
          </a:p>
          <a:p>
            <a:pPr lvl="1"/>
            <a:r>
              <a:rPr lang="en-US" dirty="0" err="1">
                <a:latin typeface="Courier New" panose="02070309020205020404" pitchFamily="49" charset="0"/>
                <a:cs typeface="Courier New" panose="02070309020205020404" pitchFamily="49" charset="0"/>
              </a:rPr>
              <a:t>useradd</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accountname</a:t>
            </a:r>
            <a:endParaRPr lang="en-US" dirty="0">
              <a:latin typeface="Courier New" panose="02070309020205020404" pitchFamily="49" charset="0"/>
              <a:cs typeface="Courier New" panose="02070309020205020404" pitchFamily="49" charset="0"/>
            </a:endParaRPr>
          </a:p>
          <a:p>
            <a:r>
              <a:rPr lang="en-US" dirty="0">
                <a:cs typeface="Courier New" panose="02070309020205020404" pitchFamily="49" charset="0"/>
              </a:rPr>
              <a:t>Set the passwords for the user account and your new account</a:t>
            </a:r>
          </a:p>
          <a:p>
            <a:pPr lvl="1"/>
            <a:r>
              <a:rPr lang="en-US" dirty="0">
                <a:latin typeface="Courier New" panose="02070309020205020404" pitchFamily="49" charset="0"/>
                <a:cs typeface="Courier New" panose="02070309020205020404" pitchFamily="49" charset="0"/>
              </a:rPr>
              <a:t>passwd user</a:t>
            </a:r>
          </a:p>
          <a:p>
            <a:pPr lvl="1"/>
            <a:r>
              <a:rPr lang="en-US" dirty="0">
                <a:latin typeface="Courier New" panose="02070309020205020404" pitchFamily="49" charset="0"/>
                <a:cs typeface="Courier New" panose="02070309020205020404" pitchFamily="49" charset="0"/>
              </a:rPr>
              <a:t>passwd </a:t>
            </a:r>
            <a:r>
              <a:rPr lang="en-US" dirty="0" err="1">
                <a:latin typeface="Courier New" panose="02070309020205020404" pitchFamily="49" charset="0"/>
                <a:cs typeface="Courier New" panose="02070309020205020404" pitchFamily="49" charset="0"/>
              </a:rPr>
              <a:t>accountname</a:t>
            </a:r>
            <a:endParaRPr lang="en-US" dirty="0">
              <a:latin typeface="Courier New" panose="02070309020205020404" pitchFamily="49" charset="0"/>
              <a:cs typeface="Courier New" panose="02070309020205020404" pitchFamily="49" charset="0"/>
            </a:endParaRPr>
          </a:p>
          <a:p>
            <a:r>
              <a:rPr lang="en-US" dirty="0">
                <a:cs typeface="Courier New" panose="02070309020205020404" pitchFamily="49" charset="0"/>
              </a:rPr>
              <a:t>Start and enable </a:t>
            </a:r>
            <a:r>
              <a:rPr lang="en-US" dirty="0" err="1">
                <a:cs typeface="Courier New" panose="02070309020205020404" pitchFamily="49" charset="0"/>
              </a:rPr>
              <a:t>sendmail</a:t>
            </a:r>
            <a:r>
              <a:rPr lang="en-US" dirty="0">
                <a:cs typeface="Courier New" panose="02070309020205020404" pitchFamily="49" charset="0"/>
              </a:rPr>
              <a:t> for assignment submissions!</a:t>
            </a:r>
          </a:p>
          <a:p>
            <a:pPr lvl="1"/>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enable --now</a:t>
            </a:r>
          </a:p>
          <a:p>
            <a:pPr lvl="1"/>
            <a:endParaRPr lang="en-US" sz="1200" dirty="0">
              <a:latin typeface="Courier New" panose="02070309020205020404" pitchFamily="49" charset="0"/>
              <a:cs typeface="Courier New" panose="02070309020205020404" pitchFamily="49" charset="0"/>
            </a:endParaRPr>
          </a:p>
          <a:p>
            <a:pPr lvl="1"/>
            <a:endParaRPr lang="en-US" dirty="0">
              <a:cs typeface="Courier New" panose="02070309020205020404" pitchFamily="49" charset="0"/>
            </a:endParaRPr>
          </a:p>
        </p:txBody>
      </p:sp>
      <p:sp>
        <p:nvSpPr>
          <p:cNvPr id="4" name="Slide Number Placeholder 3">
            <a:extLst>
              <a:ext uri="{FF2B5EF4-FFF2-40B4-BE49-F238E27FC236}">
                <a16:creationId xmlns:a16="http://schemas.microsoft.com/office/drawing/2014/main" id="{4B163D94-9A24-FC43-AD04-4F2187635C13}"/>
              </a:ext>
            </a:extLst>
          </p:cNvPr>
          <p:cNvSpPr>
            <a:spLocks noGrp="1"/>
          </p:cNvSpPr>
          <p:nvPr>
            <p:ph type="sldNum" sz="quarter" idx="12"/>
          </p:nvPr>
        </p:nvSpPr>
        <p:spPr/>
        <p:txBody>
          <a:bodyPr/>
          <a:lstStyle/>
          <a:p>
            <a:fld id="{8A4B8284-8C62-417E-8A9A-9406AE08DBF2}" type="slidenum">
              <a:rPr lang="en-US" smtClean="0"/>
              <a:t>105</a:t>
            </a:fld>
            <a:endParaRPr lang="en-US"/>
          </a:p>
        </p:txBody>
      </p:sp>
      <p:pic>
        <p:nvPicPr>
          <p:cNvPr id="6" name="Picture 6" descr="http://cdn.curvve.com/wp-content/uploads/Terminal-Logo.png">
            <a:extLst>
              <a:ext uri="{FF2B5EF4-FFF2-40B4-BE49-F238E27FC236}">
                <a16:creationId xmlns:a16="http://schemas.microsoft.com/office/drawing/2014/main" id="{9F4F0E5F-C384-2230-E4BF-CDC2F8D8E1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7665" y="4425244"/>
            <a:ext cx="1905510" cy="190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000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2</a:t>
            </a:r>
          </a:p>
        </p:txBody>
      </p:sp>
      <p:sp>
        <p:nvSpPr>
          <p:cNvPr id="3" name="Content Placeholder 2"/>
          <p:cNvSpPr>
            <a:spLocks noGrp="1"/>
          </p:cNvSpPr>
          <p:nvPr>
            <p:ph idx="1"/>
          </p:nvPr>
        </p:nvSpPr>
        <p:spPr>
          <a:xfrm>
            <a:off x="1097279" y="1845734"/>
            <a:ext cx="10335895" cy="4485019"/>
          </a:xfrm>
        </p:spPr>
        <p:txBody>
          <a:bodyPr>
            <a:normAutofit fontScale="85000" lnSpcReduction="20000"/>
          </a:bodyPr>
          <a:lstStyle/>
          <a:p>
            <a:r>
              <a:rPr lang="en-US" dirty="0">
                <a:cs typeface="Courier New" panose="02070309020205020404" pitchFamily="49" charset="0"/>
              </a:rPr>
              <a:t>Give your user account </a:t>
            </a:r>
            <a:r>
              <a:rPr lang="en-US" dirty="0" err="1">
                <a:cs typeface="Courier New" panose="02070309020205020404" pitchFamily="49" charset="0"/>
              </a:rPr>
              <a:t>sudo</a:t>
            </a:r>
            <a:endParaRPr lang="en-US" dirty="0">
              <a:cs typeface="Courier New" panose="02070309020205020404" pitchFamily="49" charset="0"/>
            </a:endParaRPr>
          </a:p>
          <a:p>
            <a:pPr lvl="1"/>
            <a:r>
              <a:rPr lang="en-US" dirty="0">
                <a:cs typeface="Courier New" panose="02070309020205020404" pitchFamily="49" charset="0"/>
              </a:rPr>
              <a:t>Create a new file for this at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sudoers.d</a:t>
            </a:r>
            <a:r>
              <a:rPr lang="en-US" dirty="0">
                <a:latin typeface="Courier New" panose="02070309020205020404" pitchFamily="49" charset="0"/>
                <a:cs typeface="Courier New" panose="02070309020205020404" pitchFamily="49" charset="0"/>
              </a:rPr>
              <a:t>/users</a:t>
            </a:r>
          </a:p>
          <a:p>
            <a:pPr lvl="2"/>
            <a:r>
              <a:rPr lang="en-US" dirty="0" err="1">
                <a:latin typeface="Courier New" panose="02070309020205020404" pitchFamily="49" charset="0"/>
                <a:cs typeface="Courier New" panose="02070309020205020404" pitchFamily="49" charset="0"/>
              </a:rPr>
              <a:t>accountname</a:t>
            </a:r>
            <a:r>
              <a:rPr lang="en-US" dirty="0">
                <a:latin typeface="Courier New" panose="02070309020205020404" pitchFamily="49" charset="0"/>
                <a:cs typeface="Courier New" panose="02070309020205020404" pitchFamily="49" charset="0"/>
              </a:rPr>
              <a:t> ALL=(ALL) ALL</a:t>
            </a:r>
          </a:p>
          <a:p>
            <a:r>
              <a:rPr lang="en-US" dirty="0">
                <a:cs typeface="Courier New" panose="02070309020205020404" pitchFamily="49" charset="0"/>
              </a:rPr>
              <a:t>Disable SSH root password login</a:t>
            </a:r>
          </a:p>
          <a:p>
            <a:pPr lvl="1"/>
            <a:r>
              <a:rPr lang="en-US" dirty="0">
                <a:cs typeface="Courier New" panose="02070309020205020404" pitchFamily="49" charset="0"/>
              </a:rPr>
              <a:t>Only allow root user SSH key based login</a:t>
            </a:r>
          </a:p>
          <a:p>
            <a:pPr lvl="2"/>
            <a:r>
              <a:rPr lang="en-US" dirty="0">
                <a:effectLst/>
                <a:latin typeface="Calibri" panose="020F0502020204030204" pitchFamily="34" charset="0"/>
                <a:ea typeface="Calibri" panose="020F0502020204030204" pitchFamily="34" charset="0"/>
                <a:cs typeface="Times New Roman" panose="02020603050405020304" pitchFamily="18" charset="0"/>
              </a:rPr>
              <a:t>Edit the /</a:t>
            </a:r>
            <a:r>
              <a:rPr lang="en-US" dirty="0" err="1">
                <a:effectLst/>
                <a:latin typeface="Calibri" panose="020F0502020204030204" pitchFamily="34" charset="0"/>
                <a:ea typeface="Calibri" panose="020F0502020204030204" pitchFamily="34" charset="0"/>
                <a:cs typeface="Times New Roman" panose="02020603050405020304" pitchFamily="18" charset="0"/>
              </a:rPr>
              <a:t>etc</a:t>
            </a:r>
            <a:r>
              <a:rPr lang="en-US" dirty="0">
                <a:effectLst/>
                <a:latin typeface="Calibri" panose="020F0502020204030204" pitchFamily="34" charset="0"/>
                <a:ea typeface="Calibri" panose="020F0502020204030204" pitchFamily="34" charset="0"/>
                <a:cs typeface="Times New Roman" panose="02020603050405020304" pitchFamily="18" charset="0"/>
              </a:rPr>
              <a:t>/ssh/</a:t>
            </a:r>
            <a:r>
              <a:rPr lang="en-US" dirty="0" err="1">
                <a:effectLst/>
                <a:latin typeface="Calibri" panose="020F0502020204030204" pitchFamily="34" charset="0"/>
                <a:ea typeface="Calibri" panose="020F0502020204030204" pitchFamily="34" charset="0"/>
                <a:cs typeface="Times New Roman" panose="02020603050405020304" pitchFamily="18" charset="0"/>
              </a:rPr>
              <a:t>sshd_config</a:t>
            </a:r>
            <a:r>
              <a:rPr lang="en-US" dirty="0">
                <a:effectLst/>
                <a:latin typeface="Calibri" panose="020F0502020204030204" pitchFamily="34" charset="0"/>
                <a:ea typeface="Calibri" panose="020F0502020204030204" pitchFamily="34" charset="0"/>
                <a:cs typeface="Times New Roman" panose="02020603050405020304" pitchFamily="18" charset="0"/>
              </a:rPr>
              <a:t> file and uncomment the line:</a:t>
            </a:r>
          </a:p>
          <a:p>
            <a:pPr lvl="3"/>
            <a:r>
              <a:rPr lang="en-US" dirty="0" err="1">
                <a:effectLst/>
                <a:latin typeface="Courier New" panose="02070309020205020404" pitchFamily="49" charset="0"/>
                <a:ea typeface="Calibri" panose="020F0502020204030204" pitchFamily="34" charset="0"/>
                <a:cs typeface="Times New Roman" panose="02020603050405020304" pitchFamily="18" charset="0"/>
              </a:rPr>
              <a:t>PermitRootLogin</a:t>
            </a:r>
            <a:r>
              <a:rPr lang="en-US" dirty="0">
                <a:effectLst/>
                <a:latin typeface="Courier New" panose="02070309020205020404" pitchFamily="49" charset="0"/>
                <a:ea typeface="Calibri" panose="020F0502020204030204" pitchFamily="34" charset="0"/>
                <a:cs typeface="Times New Roman" panose="02020603050405020304" pitchFamily="18" charset="0"/>
              </a:rPr>
              <a:t> </a:t>
            </a:r>
            <a:r>
              <a:rPr lang="en-US" dirty="0">
                <a:latin typeface="Courier New" panose="02070309020205020404" pitchFamily="49" charset="0"/>
                <a:ea typeface="Calibri" panose="020F0502020204030204" pitchFamily="34" charset="0"/>
                <a:cs typeface="Times New Roman" panose="02020603050405020304" pitchFamily="18" charset="0"/>
              </a:rPr>
              <a:t>prohibit-password</a:t>
            </a:r>
            <a:endParaRPr lang="en-US" dirty="0">
              <a:cs typeface="Courier New" panose="02070309020205020404" pitchFamily="49" charset="0"/>
            </a:endParaRPr>
          </a:p>
          <a:p>
            <a:r>
              <a:rPr lang="en-US" dirty="0">
                <a:cs typeface="Courier New" panose="02070309020205020404" pitchFamily="49" charset="0"/>
              </a:rPr>
              <a:t>Update and reboot your system</a:t>
            </a:r>
          </a:p>
          <a:p>
            <a:pPr lvl="1"/>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update</a:t>
            </a:r>
          </a:p>
          <a:p>
            <a:pPr lvl="1"/>
            <a:r>
              <a:rPr lang="en-US" dirty="0">
                <a:latin typeface="Courier New" panose="02070309020205020404" pitchFamily="49" charset="0"/>
                <a:cs typeface="Courier New" panose="02070309020205020404" pitchFamily="49" charset="0"/>
              </a:rPr>
              <a:t>reboot</a:t>
            </a:r>
          </a:p>
          <a:p>
            <a:r>
              <a:rPr lang="en-US" dirty="0">
                <a:cs typeface="Courier New" panose="02070309020205020404" pitchFamily="49" charset="0"/>
              </a:rPr>
              <a:t>Validate you can still log in after rebooting!</a:t>
            </a:r>
          </a:p>
          <a:p>
            <a:pPr lvl="1"/>
            <a:r>
              <a:rPr lang="en-US" dirty="0">
                <a:cs typeface="Courier New" panose="02070309020205020404" pitchFamily="49" charset="0"/>
              </a:rPr>
              <a:t>You must log in as your new </a:t>
            </a:r>
            <a:r>
              <a:rPr lang="en-US" dirty="0" err="1">
                <a:cs typeface="Courier New" panose="02070309020205020404" pitchFamily="49" charset="0"/>
              </a:rPr>
              <a:t>accountname</a:t>
            </a:r>
            <a:r>
              <a:rPr lang="en-US" dirty="0">
                <a:cs typeface="Courier New" panose="02070309020205020404" pitchFamily="49" charset="0"/>
              </a:rPr>
              <a:t> instead of root!</a:t>
            </a:r>
          </a:p>
          <a:p>
            <a:r>
              <a:rPr lang="en-US" dirty="0">
                <a:cs typeface="Courier New" panose="02070309020205020404" pitchFamily="49" charset="0"/>
              </a:rPr>
              <a:t>Run professor’s check script!</a:t>
            </a:r>
          </a:p>
          <a:p>
            <a:pPr lvl="1"/>
            <a:r>
              <a:rPr lang="en-US" dirty="0">
                <a:hlinkClick r:id="rId2"/>
              </a:rPr>
              <a:t>https://jpatalon.cs.edinboro.edu/cmac3990/classfiles/assignment2check.sh</a:t>
            </a:r>
            <a:endParaRPr lang="en-US" dirty="0"/>
          </a:p>
          <a:p>
            <a:pPr lvl="1"/>
            <a:r>
              <a:rPr lang="en-US" dirty="0"/>
              <a:t>Due Friday September 5</a:t>
            </a:r>
            <a:r>
              <a:rPr lang="en-US" baseline="30000" dirty="0"/>
              <a:t>th</a:t>
            </a:r>
            <a:r>
              <a:rPr lang="en-US" dirty="0"/>
              <a:t>, 2025</a:t>
            </a:r>
          </a:p>
          <a:p>
            <a:pPr lvl="2"/>
            <a:r>
              <a:rPr lang="en-US" dirty="0"/>
              <a:t>Submit by the end of the day!</a:t>
            </a:r>
          </a:p>
        </p:txBody>
      </p:sp>
      <p:pic>
        <p:nvPicPr>
          <p:cNvPr id="5" name="Picture 6" descr="http://cdn.curvve.com/wp-content/uploads/Terminal-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7665" y="4425244"/>
            <a:ext cx="1905510" cy="19055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AF915F5-78A1-2C4B-94CA-9AC616964F2C}"/>
              </a:ext>
            </a:extLst>
          </p:cNvPr>
          <p:cNvSpPr/>
          <p:nvPr/>
        </p:nvSpPr>
        <p:spPr>
          <a:xfrm rot="21169624">
            <a:off x="6354986" y="3103970"/>
            <a:ext cx="3947385" cy="1323439"/>
          </a:xfrm>
          <a:prstGeom prst="rect">
            <a:avLst/>
          </a:prstGeom>
          <a:noFill/>
        </p:spPr>
        <p:txBody>
          <a:bodyPr wrap="squar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Don’t forget the documentation!</a:t>
            </a:r>
          </a:p>
        </p:txBody>
      </p:sp>
      <p:sp>
        <p:nvSpPr>
          <p:cNvPr id="6" name="Slide Number Placeholder 5">
            <a:extLst>
              <a:ext uri="{FF2B5EF4-FFF2-40B4-BE49-F238E27FC236}">
                <a16:creationId xmlns:a16="http://schemas.microsoft.com/office/drawing/2014/main" id="{4E122618-9ECE-904C-82E2-7267F3A4B01C}"/>
              </a:ext>
            </a:extLst>
          </p:cNvPr>
          <p:cNvSpPr>
            <a:spLocks noGrp="1"/>
          </p:cNvSpPr>
          <p:nvPr>
            <p:ph type="sldNum" sz="quarter" idx="12"/>
          </p:nvPr>
        </p:nvSpPr>
        <p:spPr/>
        <p:txBody>
          <a:bodyPr/>
          <a:lstStyle/>
          <a:p>
            <a:fld id="{8A4B8284-8C62-417E-8A9A-9406AE08DBF2}" type="slidenum">
              <a:rPr lang="en-US" smtClean="0"/>
              <a:t>106</a:t>
            </a:fld>
            <a:endParaRPr lang="en-US"/>
          </a:p>
        </p:txBody>
      </p:sp>
    </p:spTree>
    <p:extLst>
      <p:ext uri="{BB962C8B-B14F-4D97-AF65-F5344CB8AC3E}">
        <p14:creationId xmlns:p14="http://schemas.microsoft.com/office/powerpoint/2010/main" val="12106632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sz="half" idx="1"/>
          </p:nvPr>
        </p:nvSpPr>
        <p:spPr>
          <a:xfrm>
            <a:off x="1097279" y="1845733"/>
            <a:ext cx="4937760" cy="4282699"/>
          </a:xfrm>
        </p:spPr>
        <p:txBody>
          <a:bodyPr/>
          <a:lstStyle/>
          <a:p>
            <a:r>
              <a:rPr lang="en-US" dirty="0"/>
              <a:t>Host (Hypervisor)</a:t>
            </a:r>
          </a:p>
          <a:p>
            <a:r>
              <a:rPr lang="en-US" dirty="0"/>
              <a:t>Guest (Virtual Machine)</a:t>
            </a:r>
          </a:p>
          <a:p>
            <a:r>
              <a:rPr lang="en-US" dirty="0"/>
              <a:t>RFC</a:t>
            </a:r>
          </a:p>
          <a:p>
            <a:r>
              <a:rPr lang="en-US" dirty="0"/>
              <a:t>DNS</a:t>
            </a:r>
          </a:p>
          <a:p>
            <a:r>
              <a:rPr lang="en-US" dirty="0"/>
              <a:t>Servers &amp; types</a:t>
            </a:r>
          </a:p>
          <a:p>
            <a:r>
              <a:rPr lang="en-US" dirty="0"/>
              <a:t>Administrators</a:t>
            </a:r>
          </a:p>
          <a:p>
            <a:r>
              <a:rPr lang="en-US" dirty="0"/>
              <a:t>IPv4, IPv6</a:t>
            </a:r>
          </a:p>
          <a:p>
            <a:r>
              <a:rPr lang="en-US" dirty="0"/>
              <a:t>LAN, MAN, WAN</a:t>
            </a:r>
          </a:p>
          <a:p>
            <a:r>
              <a:rPr lang="en-US" dirty="0"/>
              <a:t>SAN vs NAS vs DAS</a:t>
            </a:r>
          </a:p>
        </p:txBody>
      </p:sp>
      <p:sp>
        <p:nvSpPr>
          <p:cNvPr id="4" name="Content Placeholder 3"/>
          <p:cNvSpPr>
            <a:spLocks noGrp="1"/>
          </p:cNvSpPr>
          <p:nvPr>
            <p:ph sz="half" idx="2"/>
          </p:nvPr>
        </p:nvSpPr>
        <p:spPr/>
        <p:txBody>
          <a:bodyPr/>
          <a:lstStyle/>
          <a:p>
            <a:r>
              <a:rPr lang="en-US" dirty="0"/>
              <a:t>Subnet</a:t>
            </a:r>
          </a:p>
          <a:p>
            <a:r>
              <a:rPr lang="en-US" dirty="0"/>
              <a:t>High Availability</a:t>
            </a:r>
          </a:p>
          <a:p>
            <a:r>
              <a:rPr lang="en-US" dirty="0"/>
              <a:t>Environments</a:t>
            </a:r>
          </a:p>
          <a:p>
            <a:r>
              <a:rPr lang="en-US" dirty="0"/>
              <a:t>Fault Domain</a:t>
            </a:r>
          </a:p>
          <a:p>
            <a:r>
              <a:rPr lang="en-US" dirty="0"/>
              <a:t>Clusters</a:t>
            </a:r>
          </a:p>
        </p:txBody>
      </p:sp>
      <p:pic>
        <p:nvPicPr>
          <p:cNvPr id="1026" name="Picture 2" descr="http://sketchforschools.com/NDDS/assets/img/key-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686800" y="2556558"/>
            <a:ext cx="2933700" cy="35718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4154860-21E5-F24C-9914-381E2E597415}"/>
              </a:ext>
            </a:extLst>
          </p:cNvPr>
          <p:cNvSpPr>
            <a:spLocks noGrp="1"/>
          </p:cNvSpPr>
          <p:nvPr>
            <p:ph type="sldNum" sz="quarter" idx="12"/>
          </p:nvPr>
        </p:nvSpPr>
        <p:spPr/>
        <p:txBody>
          <a:bodyPr/>
          <a:lstStyle/>
          <a:p>
            <a:fld id="{8B519047-9AFA-4A82-8069-D12132B7B90E}" type="slidenum">
              <a:rPr lang="en-US" smtClean="0"/>
              <a:t>107</a:t>
            </a:fld>
            <a:endParaRPr lang="en-US" dirty="0"/>
          </a:p>
        </p:txBody>
      </p:sp>
    </p:spTree>
    <p:extLst>
      <p:ext uri="{BB962C8B-B14F-4D97-AF65-F5344CB8AC3E}">
        <p14:creationId xmlns:p14="http://schemas.microsoft.com/office/powerpoint/2010/main" val="24641479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Next Week</a:t>
            </a:r>
          </a:p>
        </p:txBody>
      </p:sp>
      <p:sp>
        <p:nvSpPr>
          <p:cNvPr id="3" name="Content Placeholder 2"/>
          <p:cNvSpPr>
            <a:spLocks noGrp="1"/>
          </p:cNvSpPr>
          <p:nvPr>
            <p:ph idx="1"/>
          </p:nvPr>
        </p:nvSpPr>
        <p:spPr>
          <a:xfrm>
            <a:off x="1097279" y="1845734"/>
            <a:ext cx="10732169" cy="4462858"/>
          </a:xfrm>
        </p:spPr>
        <p:txBody>
          <a:bodyPr>
            <a:normAutofit lnSpcReduction="10000"/>
          </a:bodyPr>
          <a:lstStyle/>
          <a:p>
            <a:r>
              <a:rPr lang="en-US" dirty="0"/>
              <a:t>“The quieter you become, the more you can hear.” –Ram </a:t>
            </a:r>
            <a:r>
              <a:rPr lang="en-US" dirty="0" err="1"/>
              <a:t>Dass</a:t>
            </a:r>
            <a:endParaRPr lang="en-US" dirty="0"/>
          </a:p>
          <a:p>
            <a:r>
              <a:rPr lang="en-US" dirty="0"/>
              <a:t>Homework Assignment 1 – Due Wednesday September 3</a:t>
            </a:r>
            <a:r>
              <a:rPr lang="en-US" baseline="30000" dirty="0"/>
              <a:t>rd</a:t>
            </a:r>
            <a:r>
              <a:rPr lang="en-US" dirty="0"/>
              <a:t>, 2025</a:t>
            </a:r>
          </a:p>
          <a:p>
            <a:r>
              <a:rPr lang="en-US" dirty="0"/>
              <a:t>Homework Assignment 2 – Due Friday September 5</a:t>
            </a:r>
            <a:r>
              <a:rPr lang="en-US" baseline="30000" dirty="0"/>
              <a:t>th</a:t>
            </a:r>
            <a:r>
              <a:rPr lang="en-US" dirty="0"/>
              <a:t>, 2025</a:t>
            </a:r>
          </a:p>
          <a:p>
            <a:r>
              <a:rPr lang="en-US" dirty="0"/>
              <a:t>Textbook Reading</a:t>
            </a:r>
          </a:p>
          <a:p>
            <a:pPr lvl="1"/>
            <a:r>
              <a:rPr lang="en-US" dirty="0"/>
              <a:t>Chapter 1: Where to Start</a:t>
            </a:r>
          </a:p>
          <a:p>
            <a:pPr lvl="1"/>
            <a:r>
              <a:rPr lang="en-US" dirty="0"/>
              <a:t>Chapter 2: Booting &amp; Daemons</a:t>
            </a:r>
          </a:p>
          <a:p>
            <a:pPr lvl="1"/>
            <a:r>
              <a:rPr lang="en-US" dirty="0"/>
              <a:t>Chapter 3: Access Control &amp; Root</a:t>
            </a:r>
          </a:p>
          <a:p>
            <a:r>
              <a:rPr lang="en-US" dirty="0"/>
              <a:t>Starting work with VM’s</a:t>
            </a:r>
          </a:p>
          <a:p>
            <a:pPr lvl="1"/>
            <a:r>
              <a:rPr lang="en-US" dirty="0"/>
              <a:t>VPN / Multiple SSH Hops</a:t>
            </a:r>
          </a:p>
          <a:p>
            <a:pPr lvl="1"/>
            <a:r>
              <a:rPr lang="en-US" dirty="0"/>
              <a:t>SOCKS 5 Proxy Tunnel for webpages?!</a:t>
            </a:r>
          </a:p>
          <a:p>
            <a:pPr lvl="1"/>
            <a:r>
              <a:rPr lang="en-US" dirty="0"/>
              <a:t>VM Configurations!</a:t>
            </a:r>
          </a:p>
          <a:p>
            <a:r>
              <a:rPr lang="en-US" dirty="0"/>
              <a:t>Directory Services</a:t>
            </a:r>
          </a:p>
        </p:txBody>
      </p:sp>
      <p:pic>
        <p:nvPicPr>
          <p:cNvPr id="4" name="Picture 3"/>
          <p:cNvPicPr>
            <a:picLocks noChangeAspect="1"/>
          </p:cNvPicPr>
          <p:nvPr/>
        </p:nvPicPr>
        <p:blipFill>
          <a:blip r:embed="rId2"/>
          <a:stretch>
            <a:fillRect/>
          </a:stretch>
        </p:blipFill>
        <p:spPr>
          <a:xfrm flipH="1">
            <a:off x="7593330" y="3021455"/>
            <a:ext cx="3714750" cy="2638425"/>
          </a:xfrm>
          <a:prstGeom prst="rect">
            <a:avLst/>
          </a:prstGeom>
        </p:spPr>
      </p:pic>
      <p:sp>
        <p:nvSpPr>
          <p:cNvPr id="5" name="Slide Number Placeholder 4">
            <a:extLst>
              <a:ext uri="{FF2B5EF4-FFF2-40B4-BE49-F238E27FC236}">
                <a16:creationId xmlns:a16="http://schemas.microsoft.com/office/drawing/2014/main" id="{92D07584-A5F1-1E4C-818A-D90416450FCB}"/>
              </a:ext>
            </a:extLst>
          </p:cNvPr>
          <p:cNvSpPr>
            <a:spLocks noGrp="1"/>
          </p:cNvSpPr>
          <p:nvPr>
            <p:ph type="sldNum" sz="quarter" idx="12"/>
          </p:nvPr>
        </p:nvSpPr>
        <p:spPr/>
        <p:txBody>
          <a:bodyPr/>
          <a:lstStyle/>
          <a:p>
            <a:fld id="{8B519047-9AFA-4A82-8069-D12132B7B90E}" type="slidenum">
              <a:rPr lang="en-US" smtClean="0"/>
              <a:t>108</a:t>
            </a:fld>
            <a:endParaRPr lang="en-US" dirty="0"/>
          </a:p>
        </p:txBody>
      </p:sp>
    </p:spTree>
    <p:extLst>
      <p:ext uri="{BB962C8B-B14F-4D97-AF65-F5344CB8AC3E}">
        <p14:creationId xmlns:p14="http://schemas.microsoft.com/office/powerpoint/2010/main" val="1853452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Hours</a:t>
            </a:r>
          </a:p>
        </p:txBody>
      </p:sp>
      <p:sp>
        <p:nvSpPr>
          <p:cNvPr id="3" name="Content Placeholder 2"/>
          <p:cNvSpPr>
            <a:spLocks noGrp="1"/>
          </p:cNvSpPr>
          <p:nvPr>
            <p:ph idx="1"/>
          </p:nvPr>
        </p:nvSpPr>
        <p:spPr/>
        <p:txBody>
          <a:bodyPr/>
          <a:lstStyle/>
          <a:p>
            <a:r>
              <a:rPr lang="en-US" dirty="0">
                <a:hlinkClick r:id="rId2"/>
              </a:rPr>
              <a:t>Library Hours</a:t>
            </a:r>
            <a:endParaRPr lang="en-US" dirty="0"/>
          </a:p>
          <a:p>
            <a:r>
              <a:rPr lang="en-US" dirty="0"/>
              <a:t>Ross Hall Labs</a:t>
            </a:r>
          </a:p>
          <a:p>
            <a:pPr lvl="1"/>
            <a:r>
              <a:rPr lang="en-US" dirty="0"/>
              <a:t>Ross 137 – Math &amp; CS Computer Lab</a:t>
            </a:r>
          </a:p>
          <a:p>
            <a:pPr lvl="2"/>
            <a:r>
              <a:rPr lang="en-US" dirty="0"/>
              <a:t>For CS majors, 24 hour access with passcode</a:t>
            </a:r>
          </a:p>
          <a:p>
            <a:r>
              <a:rPr lang="en-US" dirty="0"/>
              <a:t>Contact IT Help Desk for additional </a:t>
            </a:r>
            <a:br>
              <a:rPr lang="en-US" dirty="0"/>
            </a:br>
            <a:r>
              <a:rPr lang="en-US" dirty="0"/>
              <a:t>computer lab locations and availability</a:t>
            </a:r>
          </a:p>
          <a:p>
            <a:pPr lvl="1"/>
            <a:r>
              <a:rPr lang="en-US" dirty="0"/>
              <a:t>(814) 732-2111</a:t>
            </a:r>
          </a:p>
          <a:p>
            <a:r>
              <a:rPr lang="en-US" dirty="0"/>
              <a:t>Optimally – you should not need a lab!</a:t>
            </a:r>
          </a:p>
          <a:p>
            <a:pPr lvl="1"/>
            <a:r>
              <a:rPr lang="en-US" dirty="0"/>
              <a:t>My goal is to make everything available online, with remote</a:t>
            </a:r>
            <a:br>
              <a:rPr lang="en-US" dirty="0"/>
            </a:br>
            <a:r>
              <a:rPr lang="en-US" dirty="0"/>
              <a:t>connectivity to everything through various tunnels &amp; VPN’s</a:t>
            </a:r>
          </a:p>
        </p:txBody>
      </p:sp>
      <p:pic>
        <p:nvPicPr>
          <p:cNvPr id="4" name="Picture 3">
            <a:extLst>
              <a:ext uri="{FF2B5EF4-FFF2-40B4-BE49-F238E27FC236}">
                <a16:creationId xmlns:a16="http://schemas.microsoft.com/office/drawing/2014/main" id="{A663B33B-BFF7-1A4A-92D0-FA99FD62A692}"/>
              </a:ext>
            </a:extLst>
          </p:cNvPr>
          <p:cNvPicPr>
            <a:picLocks noChangeAspect="1"/>
          </p:cNvPicPr>
          <p:nvPr/>
        </p:nvPicPr>
        <p:blipFill rotWithShape="1">
          <a:blip r:embed="rId3"/>
          <a:srcRect r="34968"/>
          <a:stretch/>
        </p:blipFill>
        <p:spPr>
          <a:xfrm>
            <a:off x="8081319" y="2921807"/>
            <a:ext cx="3496962" cy="3055661"/>
          </a:xfrm>
          <a:prstGeom prst="rect">
            <a:avLst/>
          </a:prstGeom>
        </p:spPr>
      </p:pic>
      <p:sp>
        <p:nvSpPr>
          <p:cNvPr id="5" name="Slide Number Placeholder 4">
            <a:extLst>
              <a:ext uri="{FF2B5EF4-FFF2-40B4-BE49-F238E27FC236}">
                <a16:creationId xmlns:a16="http://schemas.microsoft.com/office/drawing/2014/main" id="{3F77CEF9-8BB2-C945-B0D5-8A7A339AA9D4}"/>
              </a:ext>
            </a:extLst>
          </p:cNvPr>
          <p:cNvSpPr>
            <a:spLocks noGrp="1"/>
          </p:cNvSpPr>
          <p:nvPr>
            <p:ph type="sldNum" sz="quarter" idx="12"/>
          </p:nvPr>
        </p:nvSpPr>
        <p:spPr/>
        <p:txBody>
          <a:bodyPr/>
          <a:lstStyle/>
          <a:p>
            <a:fld id="{8B519047-9AFA-4A82-8069-D12132B7B90E}" type="slidenum">
              <a:rPr lang="en-US" smtClean="0"/>
              <a:t>11</a:t>
            </a:fld>
            <a:endParaRPr lang="en-US" dirty="0"/>
          </a:p>
        </p:txBody>
      </p:sp>
    </p:spTree>
    <p:extLst>
      <p:ext uri="{BB962C8B-B14F-4D97-AF65-F5344CB8AC3E}">
        <p14:creationId xmlns:p14="http://schemas.microsoft.com/office/powerpoint/2010/main" val="3689979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Tentative Class Schedule</a:t>
            </a:r>
          </a:p>
        </p:txBody>
      </p:sp>
      <p:sp>
        <p:nvSpPr>
          <p:cNvPr id="3" name="Slide Number Placeholder 2">
            <a:extLst>
              <a:ext uri="{FF2B5EF4-FFF2-40B4-BE49-F238E27FC236}">
                <a16:creationId xmlns:a16="http://schemas.microsoft.com/office/drawing/2014/main" id="{7F1EDA0F-4155-1047-B008-CEA211011CC6}"/>
              </a:ext>
            </a:extLst>
          </p:cNvPr>
          <p:cNvSpPr>
            <a:spLocks noGrp="1"/>
          </p:cNvSpPr>
          <p:nvPr>
            <p:ph type="sldNum" sz="quarter" idx="12"/>
          </p:nvPr>
        </p:nvSpPr>
        <p:spPr/>
        <p:txBody>
          <a:bodyPr/>
          <a:lstStyle/>
          <a:p>
            <a:fld id="{8B519047-9AFA-4A82-8069-D12132B7B90E}" type="slidenum">
              <a:rPr lang="en-US" smtClean="0"/>
              <a:t>12</a:t>
            </a:fld>
            <a:endParaRPr lang="en-US" dirty="0"/>
          </a:p>
        </p:txBody>
      </p:sp>
      <p:pic>
        <p:nvPicPr>
          <p:cNvPr id="6" name="Picture 5">
            <a:extLst>
              <a:ext uri="{FF2B5EF4-FFF2-40B4-BE49-F238E27FC236}">
                <a16:creationId xmlns:a16="http://schemas.microsoft.com/office/drawing/2014/main" id="{AC8CDC82-6C3C-0235-466C-3A223DB55E2E}"/>
              </a:ext>
            </a:extLst>
          </p:cNvPr>
          <p:cNvPicPr>
            <a:picLocks noChangeAspect="1"/>
          </p:cNvPicPr>
          <p:nvPr/>
        </p:nvPicPr>
        <p:blipFill>
          <a:blip r:embed="rId3"/>
          <a:stretch>
            <a:fillRect/>
          </a:stretch>
        </p:blipFill>
        <p:spPr>
          <a:xfrm>
            <a:off x="523875" y="1854810"/>
            <a:ext cx="11144250" cy="4238625"/>
          </a:xfrm>
          <a:prstGeom prst="rect">
            <a:avLst/>
          </a:prstGeom>
        </p:spPr>
      </p:pic>
    </p:spTree>
    <p:extLst>
      <p:ext uri="{BB962C8B-B14F-4D97-AF65-F5344CB8AC3E}">
        <p14:creationId xmlns:p14="http://schemas.microsoft.com/office/powerpoint/2010/main" val="353007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Presentations</a:t>
            </a:r>
          </a:p>
        </p:txBody>
      </p:sp>
      <p:sp>
        <p:nvSpPr>
          <p:cNvPr id="3" name="Content Placeholder 2"/>
          <p:cNvSpPr>
            <a:spLocks noGrp="1"/>
          </p:cNvSpPr>
          <p:nvPr>
            <p:ph sz="half" idx="1"/>
          </p:nvPr>
        </p:nvSpPr>
        <p:spPr>
          <a:xfrm>
            <a:off x="1097279" y="1845733"/>
            <a:ext cx="5120640" cy="4459815"/>
          </a:xfrm>
        </p:spPr>
        <p:txBody>
          <a:bodyPr>
            <a:normAutofit fontScale="92500" lnSpcReduction="10000"/>
          </a:bodyPr>
          <a:lstStyle/>
          <a:p>
            <a:r>
              <a:rPr lang="en-US" dirty="0"/>
              <a:t>Group project and presentations?!</a:t>
            </a:r>
          </a:p>
          <a:p>
            <a:r>
              <a:rPr lang="en-US" dirty="0"/>
              <a:t>1-2 People per group???</a:t>
            </a:r>
          </a:p>
          <a:p>
            <a:r>
              <a:rPr lang="en-US" dirty="0"/>
              <a:t>Presentations approx. 7-10 minutes each</a:t>
            </a:r>
          </a:p>
          <a:p>
            <a:r>
              <a:rPr lang="en-US" dirty="0"/>
              <a:t>Include 4-5 page paper discussing topic, history, and related technologies</a:t>
            </a:r>
          </a:p>
          <a:p>
            <a:r>
              <a:rPr lang="en-US" dirty="0"/>
              <a:t>200 points total (20% of final grade)</a:t>
            </a:r>
          </a:p>
          <a:p>
            <a:r>
              <a:rPr lang="en-US" dirty="0"/>
              <a:t>Presentations on 12/02/2025 and 12/04/2025</a:t>
            </a:r>
          </a:p>
          <a:p>
            <a:r>
              <a:rPr lang="en-US" dirty="0"/>
              <a:t>Optional other topics with instructor approval</a:t>
            </a:r>
          </a:p>
          <a:p>
            <a:r>
              <a:rPr lang="en-US" dirty="0"/>
              <a:t>E-Mail Professor with ideas/questions</a:t>
            </a:r>
          </a:p>
          <a:p>
            <a:r>
              <a:rPr lang="en-US" dirty="0"/>
              <a:t>Project proposal </a:t>
            </a:r>
            <a:r>
              <a:rPr lang="en-US" b="1" u="sng" dirty="0"/>
              <a:t>required!</a:t>
            </a:r>
          </a:p>
          <a:p>
            <a:r>
              <a:rPr lang="en-US" dirty="0"/>
              <a:t>More info about presentations to come…</a:t>
            </a:r>
          </a:p>
        </p:txBody>
      </p:sp>
      <p:sp>
        <p:nvSpPr>
          <p:cNvPr id="4" name="Content Placeholder 3"/>
          <p:cNvSpPr>
            <a:spLocks noGrp="1"/>
          </p:cNvSpPr>
          <p:nvPr>
            <p:ph sz="half" idx="2"/>
          </p:nvPr>
        </p:nvSpPr>
        <p:spPr>
          <a:xfrm>
            <a:off x="6217920" y="1845734"/>
            <a:ext cx="4937760" cy="4459815"/>
          </a:xfrm>
        </p:spPr>
        <p:txBody>
          <a:bodyPr>
            <a:normAutofit fontScale="92500" lnSpcReduction="10000"/>
          </a:bodyPr>
          <a:lstStyle/>
          <a:p>
            <a:pPr algn="ctr"/>
            <a:r>
              <a:rPr lang="en-US" b="1" u="sng" dirty="0"/>
              <a:t>Presentation Topic Examples</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7103516"/>
              </p:ext>
            </p:extLst>
          </p:nvPr>
        </p:nvGraphicFramePr>
        <p:xfrm>
          <a:off x="7108763" y="2254498"/>
          <a:ext cx="3384673" cy="2685632"/>
        </p:xfrm>
        <a:graphic>
          <a:graphicData uri="http://schemas.openxmlformats.org/drawingml/2006/table">
            <a:tbl>
              <a:tblPr>
                <a:tableStyleId>{073A0DAA-6AF3-43AB-8588-CEC1D06C72B9}</a:tableStyleId>
              </a:tblPr>
              <a:tblGrid>
                <a:gridCol w="1775936">
                  <a:extLst>
                    <a:ext uri="{9D8B030D-6E8A-4147-A177-3AD203B41FA5}">
                      <a16:colId xmlns:a16="http://schemas.microsoft.com/office/drawing/2014/main" val="20000"/>
                    </a:ext>
                  </a:extLst>
                </a:gridCol>
                <a:gridCol w="1608737">
                  <a:extLst>
                    <a:ext uri="{9D8B030D-6E8A-4147-A177-3AD203B41FA5}">
                      <a16:colId xmlns:a16="http://schemas.microsoft.com/office/drawing/2014/main" val="20001"/>
                    </a:ext>
                  </a:extLst>
                </a:gridCol>
              </a:tblGrid>
              <a:tr h="335704">
                <a:tc>
                  <a:txBody>
                    <a:bodyPr/>
                    <a:lstStyle/>
                    <a:p>
                      <a:pPr algn="ctr" fontAlgn="b"/>
                      <a:r>
                        <a:rPr lang="en-US" sz="1600" u="none" strike="noStrike" baseline="0" dirty="0">
                          <a:effectLst/>
                        </a:rPr>
                        <a:t>DNS / DHCP</a:t>
                      </a:r>
                      <a:endParaRPr lang="en-US" sz="1600" b="0" i="0" u="none" strike="noStrike" baseline="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baseline="0" dirty="0" err="1">
                          <a:effectLst/>
                        </a:rPr>
                        <a:t>SELinux</a:t>
                      </a:r>
                      <a:endParaRPr lang="en-US" sz="1600" b="0" i="0" u="none" strike="noStrike" baseline="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5704">
                <a:tc>
                  <a:txBody>
                    <a:bodyPr/>
                    <a:lstStyle/>
                    <a:p>
                      <a:pPr algn="ctr" fontAlgn="b"/>
                      <a:r>
                        <a:rPr lang="en-US" sz="1600" u="none" strike="noStrike" baseline="0" dirty="0">
                          <a:effectLst/>
                        </a:rPr>
                        <a:t>SAN</a:t>
                      </a:r>
                      <a:endParaRPr lang="en-US" sz="1600" b="0" i="0" u="none" strike="noStrike" baseline="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baseline="0">
                          <a:effectLst/>
                        </a:rPr>
                        <a:t>DFS</a:t>
                      </a:r>
                      <a:endParaRPr lang="en-US" sz="1600" b="0" i="0" u="none" strike="noStrike" baseline="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5704">
                <a:tc>
                  <a:txBody>
                    <a:bodyPr/>
                    <a:lstStyle/>
                    <a:p>
                      <a:pPr algn="ctr" fontAlgn="b"/>
                      <a:r>
                        <a:rPr lang="en-US" sz="1600" u="none" strike="noStrike" baseline="0" dirty="0">
                          <a:effectLst/>
                        </a:rPr>
                        <a:t>Virtual Machines</a:t>
                      </a:r>
                      <a:endParaRPr lang="en-US" sz="1600" b="0" i="0" u="none" strike="noStrike" baseline="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baseline="0" dirty="0">
                          <a:effectLst/>
                        </a:rPr>
                        <a:t>ACL's</a:t>
                      </a:r>
                      <a:endParaRPr lang="en-US" sz="1600" b="0" i="0" u="none" strike="noStrike" baseline="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5704">
                <a:tc>
                  <a:txBody>
                    <a:bodyPr/>
                    <a:lstStyle/>
                    <a:p>
                      <a:pPr algn="ctr" fontAlgn="b"/>
                      <a:r>
                        <a:rPr lang="en-US" sz="1600" u="none" strike="noStrike" baseline="0">
                          <a:effectLst/>
                        </a:rPr>
                        <a:t>Hyper-converged</a:t>
                      </a:r>
                      <a:endParaRPr lang="en-US" sz="1600" b="0" i="0" u="none" strike="noStrike" baseline="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baseline="0" dirty="0">
                          <a:effectLst/>
                        </a:rPr>
                        <a:t>Pen Test</a:t>
                      </a:r>
                      <a:endParaRPr lang="en-US" sz="1600" b="0" i="0" u="none" strike="noStrike" baseline="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5704">
                <a:tc>
                  <a:txBody>
                    <a:bodyPr/>
                    <a:lstStyle/>
                    <a:p>
                      <a:pPr algn="ctr" fontAlgn="b"/>
                      <a:r>
                        <a:rPr lang="en-US" sz="1600" u="none" strike="noStrike" baseline="0" dirty="0">
                          <a:effectLst/>
                        </a:rPr>
                        <a:t>Clustering</a:t>
                      </a:r>
                      <a:endParaRPr lang="en-US" sz="1600" b="0" i="0" u="none" strike="noStrike" baseline="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baseline="0" dirty="0">
                          <a:effectLst/>
                        </a:rPr>
                        <a:t>NTP / PTP</a:t>
                      </a:r>
                      <a:endParaRPr lang="en-US" sz="1600" b="0" i="0" u="none" strike="noStrike" baseline="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35704">
                <a:tc>
                  <a:txBody>
                    <a:bodyPr/>
                    <a:lstStyle/>
                    <a:p>
                      <a:pPr algn="ctr" fontAlgn="b"/>
                      <a:r>
                        <a:rPr lang="en-US" sz="1600" u="none" strike="noStrike" baseline="0" dirty="0">
                          <a:effectLst/>
                        </a:rPr>
                        <a:t>Containers</a:t>
                      </a:r>
                      <a:endParaRPr lang="en-US" sz="1600" b="0" i="0" u="none" strike="noStrike" baseline="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baseline="0" dirty="0">
                          <a:effectLst/>
                        </a:rPr>
                        <a:t>IPv4 / IPv6</a:t>
                      </a:r>
                      <a:endParaRPr lang="en-US" sz="1600" b="0" i="0" u="none" strike="noStrike" baseline="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5704">
                <a:tc>
                  <a:txBody>
                    <a:bodyPr/>
                    <a:lstStyle/>
                    <a:p>
                      <a:pPr algn="ctr" fontAlgn="b"/>
                      <a:r>
                        <a:rPr lang="en-US" sz="1600" u="none" strike="noStrike" baseline="0" dirty="0">
                          <a:effectLst/>
                        </a:rPr>
                        <a:t>NAS</a:t>
                      </a:r>
                      <a:endParaRPr lang="en-US" sz="1600" b="0" i="0" u="none" strike="noStrike" baseline="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baseline="0" dirty="0">
                          <a:effectLst/>
                        </a:rPr>
                        <a:t>Disaster Recovery</a:t>
                      </a:r>
                      <a:endParaRPr lang="en-US" sz="1600" b="0" i="0" u="none" strike="noStrike" baseline="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5704">
                <a:tc>
                  <a:txBody>
                    <a:bodyPr/>
                    <a:lstStyle/>
                    <a:p>
                      <a:pPr algn="ctr" fontAlgn="b"/>
                      <a:r>
                        <a:rPr lang="en-US" sz="1600" b="0" i="0" u="none" strike="noStrike" baseline="0" dirty="0">
                          <a:solidFill>
                            <a:srgbClr val="000000"/>
                          </a:solidFill>
                          <a:effectLst/>
                          <a:latin typeface="Calibri" panose="020F0502020204030204" pitchFamily="34" charset="0"/>
                        </a:rPr>
                        <a:t>AWS / Cloud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baseline="0" dirty="0">
                          <a:solidFill>
                            <a:srgbClr val="000000"/>
                          </a:solidFill>
                          <a:effectLst/>
                          <a:latin typeface="Calibri" panose="020F0502020204030204" pitchFamily="34" charset="0"/>
                        </a:rPr>
                        <a:t>Other…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1057080"/>
                  </a:ext>
                </a:extLst>
              </a:tr>
            </a:tbl>
          </a:graphicData>
        </a:graphic>
      </p:graphicFrame>
      <p:sp>
        <p:nvSpPr>
          <p:cNvPr id="5" name="Rectangle 4"/>
          <p:cNvSpPr/>
          <p:nvPr/>
        </p:nvSpPr>
        <p:spPr>
          <a:xfrm rot="20779057">
            <a:off x="8597543" y="4948310"/>
            <a:ext cx="339734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Questions?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Slide Number Placeholder 5">
            <a:extLst>
              <a:ext uri="{FF2B5EF4-FFF2-40B4-BE49-F238E27FC236}">
                <a16:creationId xmlns:a16="http://schemas.microsoft.com/office/drawing/2014/main" id="{29718842-2352-024D-BAF6-1F63871A607B}"/>
              </a:ext>
            </a:extLst>
          </p:cNvPr>
          <p:cNvSpPr>
            <a:spLocks noGrp="1"/>
          </p:cNvSpPr>
          <p:nvPr>
            <p:ph type="sldNum" sz="quarter" idx="12"/>
          </p:nvPr>
        </p:nvSpPr>
        <p:spPr/>
        <p:txBody>
          <a:bodyPr/>
          <a:lstStyle/>
          <a:p>
            <a:fld id="{8B519047-9AFA-4A82-8069-D12132B7B90E}" type="slidenum">
              <a:rPr lang="en-US" smtClean="0"/>
              <a:t>13</a:t>
            </a:fld>
            <a:endParaRPr lang="en-US" dirty="0"/>
          </a:p>
        </p:txBody>
      </p:sp>
    </p:spTree>
    <p:extLst>
      <p:ext uri="{BB962C8B-B14F-4D97-AF65-F5344CB8AC3E}">
        <p14:creationId xmlns:p14="http://schemas.microsoft.com/office/powerpoint/2010/main" val="137188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5BCE58-226C-A341-AE09-1634ADD26847}"/>
              </a:ext>
            </a:extLst>
          </p:cNvPr>
          <p:cNvSpPr>
            <a:spLocks noGrp="1"/>
          </p:cNvSpPr>
          <p:nvPr>
            <p:ph type="title"/>
          </p:nvPr>
        </p:nvSpPr>
        <p:spPr/>
        <p:txBody>
          <a:bodyPr/>
          <a:lstStyle/>
          <a:p>
            <a:r>
              <a:rPr lang="en-US" dirty="0"/>
              <a:t>AWS Accounts</a:t>
            </a:r>
          </a:p>
        </p:txBody>
      </p:sp>
      <p:sp>
        <p:nvSpPr>
          <p:cNvPr id="6" name="Content Placeholder 5">
            <a:extLst>
              <a:ext uri="{FF2B5EF4-FFF2-40B4-BE49-F238E27FC236}">
                <a16:creationId xmlns:a16="http://schemas.microsoft.com/office/drawing/2014/main" id="{B81F00DB-18E4-CE45-943B-4E9367DBF2F1}"/>
              </a:ext>
            </a:extLst>
          </p:cNvPr>
          <p:cNvSpPr>
            <a:spLocks noGrp="1"/>
          </p:cNvSpPr>
          <p:nvPr>
            <p:ph sz="half" idx="1"/>
          </p:nvPr>
        </p:nvSpPr>
        <p:spPr/>
        <p:txBody>
          <a:bodyPr>
            <a:normAutofit/>
          </a:bodyPr>
          <a:lstStyle/>
          <a:p>
            <a:r>
              <a:rPr lang="en-US" dirty="0"/>
              <a:t>Some things are free, some things cost money</a:t>
            </a:r>
          </a:p>
          <a:p>
            <a:r>
              <a:rPr lang="en-US" dirty="0"/>
              <a:t>Turn off things when not in use!</a:t>
            </a:r>
          </a:p>
          <a:p>
            <a:r>
              <a:rPr lang="en-US" dirty="0"/>
              <a:t>We will walk through a few</a:t>
            </a:r>
            <a:br>
              <a:rPr lang="en-US" dirty="0"/>
            </a:br>
            <a:r>
              <a:rPr lang="en-US" dirty="0"/>
              <a:t>different methods of things!</a:t>
            </a:r>
          </a:p>
          <a:p>
            <a:endParaRPr lang="en-US" dirty="0"/>
          </a:p>
        </p:txBody>
      </p:sp>
      <p:sp>
        <p:nvSpPr>
          <p:cNvPr id="8" name="Content Placeholder 7">
            <a:extLst>
              <a:ext uri="{FF2B5EF4-FFF2-40B4-BE49-F238E27FC236}">
                <a16:creationId xmlns:a16="http://schemas.microsoft.com/office/drawing/2014/main" id="{E1E89A4F-E46B-9844-BEE6-1A14DD291E50}"/>
              </a:ext>
            </a:extLst>
          </p:cNvPr>
          <p:cNvSpPr>
            <a:spLocks noGrp="1"/>
          </p:cNvSpPr>
          <p:nvPr>
            <p:ph sz="half" idx="2"/>
          </p:nvPr>
        </p:nvSpPr>
        <p:spPr/>
        <p:txBody>
          <a:bodyPr>
            <a:normAutofit/>
          </a:bodyPr>
          <a:lstStyle/>
          <a:p>
            <a:r>
              <a:rPr lang="en-US" dirty="0"/>
              <a:t>Key Items:</a:t>
            </a:r>
          </a:p>
          <a:p>
            <a:pPr lvl="1"/>
            <a:r>
              <a:rPr lang="en-US" dirty="0"/>
              <a:t>Automation</a:t>
            </a:r>
          </a:p>
          <a:p>
            <a:pPr lvl="1"/>
            <a:r>
              <a:rPr lang="en-US" dirty="0"/>
              <a:t>Version Control</a:t>
            </a:r>
          </a:p>
          <a:p>
            <a:pPr lvl="1"/>
            <a:r>
              <a:rPr lang="en-US" dirty="0"/>
              <a:t>Repeatability</a:t>
            </a:r>
          </a:p>
          <a:p>
            <a:pPr lvl="1"/>
            <a:r>
              <a:rPr lang="en-US" dirty="0"/>
              <a:t>Infrastructure as Code</a:t>
            </a:r>
          </a:p>
          <a:p>
            <a:endParaRPr lang="en-US" dirty="0"/>
          </a:p>
        </p:txBody>
      </p:sp>
      <p:sp>
        <p:nvSpPr>
          <p:cNvPr id="2" name="Slide Number Placeholder 1">
            <a:extLst>
              <a:ext uri="{FF2B5EF4-FFF2-40B4-BE49-F238E27FC236}">
                <a16:creationId xmlns:a16="http://schemas.microsoft.com/office/drawing/2014/main" id="{46019D6D-3998-D145-9C25-3E31784F9CA3}"/>
              </a:ext>
            </a:extLst>
          </p:cNvPr>
          <p:cNvSpPr>
            <a:spLocks noGrp="1"/>
          </p:cNvSpPr>
          <p:nvPr>
            <p:ph type="sldNum" sz="quarter" idx="12"/>
          </p:nvPr>
        </p:nvSpPr>
        <p:spPr/>
        <p:txBody>
          <a:bodyPr/>
          <a:lstStyle/>
          <a:p>
            <a:fld id="{8B519047-9AFA-4A82-8069-D12132B7B90E}" type="slidenum">
              <a:rPr lang="en-US" smtClean="0"/>
              <a:t>14</a:t>
            </a:fld>
            <a:endParaRPr lang="en-US" dirty="0"/>
          </a:p>
        </p:txBody>
      </p:sp>
      <p:pic>
        <p:nvPicPr>
          <p:cNvPr id="4" name="Picture 3">
            <a:extLst>
              <a:ext uri="{FF2B5EF4-FFF2-40B4-BE49-F238E27FC236}">
                <a16:creationId xmlns:a16="http://schemas.microsoft.com/office/drawing/2014/main" id="{7D12F34D-1466-03BF-EE79-3BB5FA43EFD4}"/>
              </a:ext>
            </a:extLst>
          </p:cNvPr>
          <p:cNvPicPr>
            <a:picLocks noChangeAspect="1"/>
          </p:cNvPicPr>
          <p:nvPr/>
        </p:nvPicPr>
        <p:blipFill>
          <a:blip r:embed="rId2"/>
          <a:stretch>
            <a:fillRect/>
          </a:stretch>
        </p:blipFill>
        <p:spPr>
          <a:xfrm>
            <a:off x="1097279" y="3734982"/>
            <a:ext cx="8474849" cy="2429457"/>
          </a:xfrm>
          <a:prstGeom prst="rect">
            <a:avLst/>
          </a:prstGeom>
          <a:ln>
            <a:solidFill>
              <a:schemeClr val="tx1"/>
            </a:solidFill>
          </a:ln>
        </p:spPr>
      </p:pic>
      <p:pic>
        <p:nvPicPr>
          <p:cNvPr id="1026" name="Picture 2" descr="Amazon Web Services (AWS) | OpenText">
            <a:extLst>
              <a:ext uri="{FF2B5EF4-FFF2-40B4-BE49-F238E27FC236}">
                <a16:creationId xmlns:a16="http://schemas.microsoft.com/office/drawing/2014/main" id="{1C9AAE93-F1CC-51CF-301F-586ADC3842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0256" y="5057121"/>
            <a:ext cx="1681184" cy="110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091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and the World Wide Web</a:t>
            </a:r>
          </a:p>
        </p:txBody>
      </p:sp>
      <p:sp>
        <p:nvSpPr>
          <p:cNvPr id="3" name="Content Placeholder 2"/>
          <p:cNvSpPr>
            <a:spLocks noGrp="1"/>
          </p:cNvSpPr>
          <p:nvPr>
            <p:ph idx="1"/>
          </p:nvPr>
        </p:nvSpPr>
        <p:spPr>
          <a:xfrm>
            <a:off x="1097280" y="1845734"/>
            <a:ext cx="5960745" cy="4023360"/>
          </a:xfrm>
        </p:spPr>
        <p:txBody>
          <a:bodyPr>
            <a:normAutofit fontScale="92500" lnSpcReduction="20000"/>
          </a:bodyPr>
          <a:lstStyle/>
          <a:p>
            <a:r>
              <a:rPr lang="en-US" dirty="0"/>
              <a:t>1961 – Planning begins for internet communications</a:t>
            </a:r>
          </a:p>
          <a:p>
            <a:pPr lvl="1"/>
            <a:r>
              <a:rPr lang="en-US" dirty="0"/>
              <a:t>Packet-switching technology first discussed</a:t>
            </a:r>
          </a:p>
          <a:p>
            <a:r>
              <a:rPr lang="en-US" dirty="0"/>
              <a:t>1969 – Origin of the Internet</a:t>
            </a:r>
          </a:p>
          <a:p>
            <a:pPr lvl="1"/>
            <a:r>
              <a:rPr lang="en-US" dirty="0"/>
              <a:t>ARPANET carries its first packets</a:t>
            </a:r>
          </a:p>
          <a:p>
            <a:r>
              <a:rPr lang="en-US" dirty="0"/>
              <a:t>1982 – TCP/IP protocol suite formalized</a:t>
            </a:r>
          </a:p>
          <a:p>
            <a:pPr lvl="1"/>
            <a:r>
              <a:rPr lang="en-US" dirty="0"/>
              <a:t>SMTP/DNS shortly afterwards</a:t>
            </a:r>
          </a:p>
          <a:p>
            <a:r>
              <a:rPr lang="en-US" dirty="0"/>
              <a:t>1985 – First .COM domain name registered</a:t>
            </a:r>
          </a:p>
          <a:p>
            <a:r>
              <a:rPr lang="en-US" dirty="0"/>
              <a:t>1988 – OSI Model Introduced</a:t>
            </a:r>
          </a:p>
          <a:p>
            <a:r>
              <a:rPr lang="en-US" dirty="0"/>
              <a:t>1989-91 – WWW Introduced</a:t>
            </a:r>
          </a:p>
          <a:p>
            <a:r>
              <a:rPr lang="en-US" dirty="0"/>
              <a:t>1995 – Commercialization and privatization</a:t>
            </a:r>
          </a:p>
          <a:p>
            <a:pPr lvl="1"/>
            <a:r>
              <a:rPr lang="en-US" dirty="0"/>
              <a:t>New internet architecture developed</a:t>
            </a:r>
          </a:p>
          <a:p>
            <a:pPr lvl="1"/>
            <a:r>
              <a:rPr lang="en-US" dirty="0"/>
              <a:t>Very high-speed Backbone Network Service</a:t>
            </a:r>
          </a:p>
        </p:txBody>
      </p:sp>
      <p:pic>
        <p:nvPicPr>
          <p:cNvPr id="4" name="Picture 2" descr="http://intpmcomms.com/wp-content/uploads/2010/08/iStock_000011296304X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680" y="3011594"/>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6A049A2-9EE2-7F42-8679-9672A83522F5}"/>
              </a:ext>
            </a:extLst>
          </p:cNvPr>
          <p:cNvSpPr>
            <a:spLocks noGrp="1"/>
          </p:cNvSpPr>
          <p:nvPr>
            <p:ph type="sldNum" sz="quarter" idx="12"/>
          </p:nvPr>
        </p:nvSpPr>
        <p:spPr/>
        <p:txBody>
          <a:bodyPr/>
          <a:lstStyle/>
          <a:p>
            <a:fld id="{8B519047-9AFA-4A82-8069-D12132B7B90E}" type="slidenum">
              <a:rPr lang="en-US" smtClean="0"/>
              <a:t>15</a:t>
            </a:fld>
            <a:endParaRPr lang="en-US" dirty="0"/>
          </a:p>
        </p:txBody>
      </p:sp>
    </p:spTree>
    <p:extLst>
      <p:ext uri="{BB962C8B-B14F-4D97-AF65-F5344CB8AC3E}">
        <p14:creationId xmlns:p14="http://schemas.microsoft.com/office/powerpoint/2010/main" val="2124908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and the World Wide Web</a:t>
            </a:r>
          </a:p>
        </p:txBody>
      </p:sp>
      <p:sp>
        <p:nvSpPr>
          <p:cNvPr id="3" name="Content Placeholder 2"/>
          <p:cNvSpPr>
            <a:spLocks noGrp="1"/>
          </p:cNvSpPr>
          <p:nvPr>
            <p:ph idx="1"/>
          </p:nvPr>
        </p:nvSpPr>
        <p:spPr>
          <a:xfrm>
            <a:off x="1097280" y="1845734"/>
            <a:ext cx="5951220" cy="4023360"/>
          </a:xfrm>
        </p:spPr>
        <p:txBody>
          <a:bodyPr>
            <a:normAutofit/>
          </a:bodyPr>
          <a:lstStyle/>
          <a:p>
            <a:r>
              <a:rPr lang="en-US" dirty="0"/>
              <a:t>The Internet – A worldwide network of networks</a:t>
            </a:r>
          </a:p>
          <a:p>
            <a:r>
              <a:rPr lang="en-US" dirty="0"/>
              <a:t>Protocols govern how devices communicate</a:t>
            </a:r>
          </a:p>
          <a:p>
            <a:r>
              <a:rPr lang="en-US" dirty="0"/>
              <a:t>Uses TCP/IP – “The Language of the Internet”</a:t>
            </a:r>
          </a:p>
          <a:p>
            <a:pPr lvl="1"/>
            <a:r>
              <a:rPr lang="en-US" dirty="0"/>
              <a:t>Transmission Control Protocol/Internet Protocol</a:t>
            </a:r>
          </a:p>
          <a:p>
            <a:pPr lvl="1"/>
            <a:r>
              <a:rPr lang="en-US" dirty="0"/>
              <a:t>IP Addresses provide unique identification on a network</a:t>
            </a:r>
          </a:p>
          <a:p>
            <a:r>
              <a:rPr lang="en-US" dirty="0"/>
              <a:t>World Wide Web - An open information space where documents and other web resources can be accessed via the Internet.</a:t>
            </a:r>
          </a:p>
          <a:p>
            <a:r>
              <a:rPr lang="en-US" dirty="0"/>
              <a:t>The Internet is not centrally controlled</a:t>
            </a:r>
          </a:p>
        </p:txBody>
      </p:sp>
      <p:pic>
        <p:nvPicPr>
          <p:cNvPr id="4" name="Picture 2" descr="http://intpmcomms.com/wp-content/uploads/2010/08/iStock_000011296304XSma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680" y="3011594"/>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D8B610D-50B5-6142-8F60-A714B1E87B3E}"/>
              </a:ext>
            </a:extLst>
          </p:cNvPr>
          <p:cNvSpPr>
            <a:spLocks noGrp="1"/>
          </p:cNvSpPr>
          <p:nvPr>
            <p:ph type="sldNum" sz="quarter" idx="12"/>
          </p:nvPr>
        </p:nvSpPr>
        <p:spPr/>
        <p:txBody>
          <a:bodyPr/>
          <a:lstStyle/>
          <a:p>
            <a:fld id="{8B519047-9AFA-4A82-8069-D12132B7B90E}" type="slidenum">
              <a:rPr lang="en-US" smtClean="0"/>
              <a:t>16</a:t>
            </a:fld>
            <a:endParaRPr lang="en-US" dirty="0"/>
          </a:p>
        </p:txBody>
      </p:sp>
    </p:spTree>
    <p:extLst>
      <p:ext uri="{BB962C8B-B14F-4D97-AF65-F5344CB8AC3E}">
        <p14:creationId xmlns:p14="http://schemas.microsoft.com/office/powerpoint/2010/main" val="54357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and the World Wide Web</a:t>
            </a:r>
          </a:p>
        </p:txBody>
      </p:sp>
      <p:sp>
        <p:nvSpPr>
          <p:cNvPr id="3" name="Content Placeholder 2"/>
          <p:cNvSpPr>
            <a:spLocks noGrp="1"/>
          </p:cNvSpPr>
          <p:nvPr>
            <p:ph idx="1"/>
          </p:nvPr>
        </p:nvSpPr>
        <p:spPr>
          <a:xfrm>
            <a:off x="1097280" y="1845734"/>
            <a:ext cx="5951220" cy="4023360"/>
          </a:xfrm>
        </p:spPr>
        <p:txBody>
          <a:bodyPr>
            <a:normAutofit/>
          </a:bodyPr>
          <a:lstStyle/>
          <a:p>
            <a:r>
              <a:rPr lang="en-US" dirty="0"/>
              <a:t>Internet Backbones:</a:t>
            </a:r>
          </a:p>
          <a:p>
            <a:r>
              <a:rPr lang="en-US" dirty="0"/>
              <a:t>A principal data route between large, strategically interconnected networks and core routers on the Internet.</a:t>
            </a:r>
          </a:p>
          <a:p>
            <a:r>
              <a:rPr lang="en-US" dirty="0"/>
              <a:t>Requires high-speed bandwidth connections and high-performance servers/routers.</a:t>
            </a:r>
          </a:p>
          <a:p>
            <a:r>
              <a:rPr lang="en-US" dirty="0"/>
              <a:t>Primarily owned by commercial, educational, government and military entities.</a:t>
            </a:r>
          </a:p>
          <a:p>
            <a:r>
              <a:rPr lang="en-US" dirty="0"/>
              <a:t>UUNET, AT&amp;T, GTE, Sprint/Nextel</a:t>
            </a:r>
          </a:p>
          <a:p>
            <a:r>
              <a:rPr lang="en-US" dirty="0"/>
              <a:t>Connections like T1, T3, OC1, OC3 or OC48. </a:t>
            </a:r>
          </a:p>
        </p:txBody>
      </p:sp>
      <p:pic>
        <p:nvPicPr>
          <p:cNvPr id="4" name="Picture 2" descr="http://intpmcomms.com/wp-content/uploads/2010/08/iStock_000011296304XSma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680" y="3011594"/>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5F3FE4C-6CC2-254D-B846-640333FAC5AD}"/>
              </a:ext>
            </a:extLst>
          </p:cNvPr>
          <p:cNvSpPr>
            <a:spLocks noGrp="1"/>
          </p:cNvSpPr>
          <p:nvPr>
            <p:ph type="sldNum" sz="quarter" idx="12"/>
          </p:nvPr>
        </p:nvSpPr>
        <p:spPr/>
        <p:txBody>
          <a:bodyPr/>
          <a:lstStyle/>
          <a:p>
            <a:fld id="{8B519047-9AFA-4A82-8069-D12132B7B90E}" type="slidenum">
              <a:rPr lang="en-US" smtClean="0"/>
              <a:t>17</a:t>
            </a:fld>
            <a:endParaRPr lang="en-US" dirty="0"/>
          </a:p>
        </p:txBody>
      </p:sp>
    </p:spTree>
    <p:extLst>
      <p:ext uri="{BB962C8B-B14F-4D97-AF65-F5344CB8AC3E}">
        <p14:creationId xmlns:p14="http://schemas.microsoft.com/office/powerpoint/2010/main" val="1862737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Request for Comments (RFC)</a:t>
            </a:r>
          </a:p>
        </p:txBody>
      </p:sp>
      <p:sp>
        <p:nvSpPr>
          <p:cNvPr id="6" name="Content Placeholder 5"/>
          <p:cNvSpPr>
            <a:spLocks noGrp="1"/>
          </p:cNvSpPr>
          <p:nvPr>
            <p:ph idx="1"/>
          </p:nvPr>
        </p:nvSpPr>
        <p:spPr/>
        <p:txBody>
          <a:bodyPr/>
          <a:lstStyle/>
          <a:p>
            <a:r>
              <a:rPr lang="en-US" dirty="0"/>
              <a:t>A document from the Internet Engineering Task Force (IETF) and the Internet Society (ISOC)</a:t>
            </a:r>
          </a:p>
          <a:p>
            <a:r>
              <a:rPr lang="en-US" dirty="0"/>
              <a:t>Describes methods, behaviors, research, or innovations applicable to the working of the Internet and Internet-connect systems</a:t>
            </a:r>
          </a:p>
          <a:p>
            <a:r>
              <a:rPr lang="en-US" dirty="0"/>
              <a:t>Some are adopted and published as Internet Standards</a:t>
            </a:r>
          </a:p>
          <a:p>
            <a:r>
              <a:rPr lang="en-US" dirty="0"/>
              <a:t>The official documents of Internet specifications, communication </a:t>
            </a:r>
            <a:br>
              <a:rPr lang="en-US" dirty="0"/>
            </a:br>
            <a:r>
              <a:rPr lang="en-US" dirty="0"/>
              <a:t>protocols, procedures, and events</a:t>
            </a:r>
          </a:p>
          <a:p>
            <a:r>
              <a:rPr lang="en-US" dirty="0"/>
              <a:t>Originated with ARPANET, to help record and standardize unofficial </a:t>
            </a:r>
            <a:br>
              <a:rPr lang="en-US" dirty="0"/>
            </a:br>
            <a:r>
              <a:rPr lang="en-US" dirty="0"/>
              <a:t>notes on development</a:t>
            </a:r>
          </a:p>
          <a:p>
            <a:r>
              <a:rPr lang="en-US" dirty="0"/>
              <a:t>Originally intended to encourage discussion and prompt comments</a:t>
            </a:r>
          </a:p>
        </p:txBody>
      </p:sp>
      <p:pic>
        <p:nvPicPr>
          <p:cNvPr id="4" name="Picture 3"/>
          <p:cNvPicPr>
            <a:picLocks noChangeAspect="1"/>
          </p:cNvPicPr>
          <p:nvPr/>
        </p:nvPicPr>
        <p:blipFill>
          <a:blip r:embed="rId2"/>
          <a:stretch>
            <a:fillRect/>
          </a:stretch>
        </p:blipFill>
        <p:spPr>
          <a:xfrm>
            <a:off x="8309499" y="3086065"/>
            <a:ext cx="2846181" cy="3076537"/>
          </a:xfrm>
          <a:prstGeom prst="rect">
            <a:avLst/>
          </a:prstGeom>
          <a:ln>
            <a:solidFill>
              <a:schemeClr val="tx1"/>
            </a:solidFill>
          </a:ln>
        </p:spPr>
      </p:pic>
      <p:sp>
        <p:nvSpPr>
          <p:cNvPr id="2" name="Slide Number Placeholder 1">
            <a:extLst>
              <a:ext uri="{FF2B5EF4-FFF2-40B4-BE49-F238E27FC236}">
                <a16:creationId xmlns:a16="http://schemas.microsoft.com/office/drawing/2014/main" id="{F5653E8E-C4A7-D649-9E65-04C018170F69}"/>
              </a:ext>
            </a:extLst>
          </p:cNvPr>
          <p:cNvSpPr>
            <a:spLocks noGrp="1"/>
          </p:cNvSpPr>
          <p:nvPr>
            <p:ph type="sldNum" sz="quarter" idx="12"/>
          </p:nvPr>
        </p:nvSpPr>
        <p:spPr/>
        <p:txBody>
          <a:bodyPr/>
          <a:lstStyle/>
          <a:p>
            <a:fld id="{8B519047-9AFA-4A82-8069-D12132B7B90E}" type="slidenum">
              <a:rPr lang="en-US" smtClean="0"/>
              <a:t>18</a:t>
            </a:fld>
            <a:endParaRPr lang="en-US" dirty="0"/>
          </a:p>
        </p:txBody>
      </p:sp>
    </p:spTree>
    <p:extLst>
      <p:ext uri="{BB962C8B-B14F-4D97-AF65-F5344CB8AC3E}">
        <p14:creationId xmlns:p14="http://schemas.microsoft.com/office/powerpoint/2010/main" val="3863147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Request for Comments (RFC)</a:t>
            </a:r>
          </a:p>
        </p:txBody>
      </p:sp>
      <p:sp>
        <p:nvSpPr>
          <p:cNvPr id="6" name="Content Placeholder 5"/>
          <p:cNvSpPr>
            <a:spLocks noGrp="1"/>
          </p:cNvSpPr>
          <p:nvPr>
            <p:ph idx="1"/>
          </p:nvPr>
        </p:nvSpPr>
        <p:spPr/>
        <p:txBody>
          <a:bodyPr/>
          <a:lstStyle/>
          <a:p>
            <a:r>
              <a:rPr lang="en-US" dirty="0"/>
              <a:t>RFC’s are assigned a serial number, identifying the specific RFC</a:t>
            </a:r>
          </a:p>
          <a:p>
            <a:r>
              <a:rPr lang="en-US" dirty="0"/>
              <a:t>If necessary, RFC’s may supersede others, causing the old RFC’s to be deprecated or obsoleted by the new updated RFC.</a:t>
            </a:r>
          </a:p>
          <a:p>
            <a:r>
              <a:rPr lang="en-US" dirty="0"/>
              <a:t>This order of RFC’s compose a continuous historical record of the </a:t>
            </a:r>
            <a:br>
              <a:rPr lang="en-US" dirty="0"/>
            </a:br>
            <a:r>
              <a:rPr lang="en-US" dirty="0"/>
              <a:t>evolution of Internet standards and practices</a:t>
            </a:r>
          </a:p>
          <a:p>
            <a:r>
              <a:rPr lang="en-US" dirty="0"/>
              <a:t>The RFC process is documented in RFC 2026</a:t>
            </a:r>
          </a:p>
        </p:txBody>
      </p:sp>
      <p:pic>
        <p:nvPicPr>
          <p:cNvPr id="8" name="Picture 7"/>
          <p:cNvPicPr>
            <a:picLocks noChangeAspect="1"/>
          </p:cNvPicPr>
          <p:nvPr/>
        </p:nvPicPr>
        <p:blipFill>
          <a:blip r:embed="rId2"/>
          <a:stretch>
            <a:fillRect/>
          </a:stretch>
        </p:blipFill>
        <p:spPr>
          <a:xfrm>
            <a:off x="8309499" y="3086065"/>
            <a:ext cx="2846181" cy="3076537"/>
          </a:xfrm>
          <a:prstGeom prst="rect">
            <a:avLst/>
          </a:prstGeom>
          <a:ln>
            <a:solidFill>
              <a:schemeClr val="tx1"/>
            </a:solidFill>
          </a:ln>
        </p:spPr>
      </p:pic>
      <p:sp>
        <p:nvSpPr>
          <p:cNvPr id="2" name="Slide Number Placeholder 1">
            <a:extLst>
              <a:ext uri="{FF2B5EF4-FFF2-40B4-BE49-F238E27FC236}">
                <a16:creationId xmlns:a16="http://schemas.microsoft.com/office/drawing/2014/main" id="{58AEA3F3-98FD-2C45-AFFB-B61350AA6DF0}"/>
              </a:ext>
            </a:extLst>
          </p:cNvPr>
          <p:cNvSpPr>
            <a:spLocks noGrp="1"/>
          </p:cNvSpPr>
          <p:nvPr>
            <p:ph type="sldNum" sz="quarter" idx="12"/>
          </p:nvPr>
        </p:nvSpPr>
        <p:spPr/>
        <p:txBody>
          <a:bodyPr/>
          <a:lstStyle/>
          <a:p>
            <a:fld id="{8B519047-9AFA-4A82-8069-D12132B7B90E}" type="slidenum">
              <a:rPr lang="en-US" smtClean="0"/>
              <a:t>19</a:t>
            </a:fld>
            <a:endParaRPr lang="en-US" dirty="0"/>
          </a:p>
        </p:txBody>
      </p:sp>
    </p:spTree>
    <p:extLst>
      <p:ext uri="{BB962C8B-B14F-4D97-AF65-F5344CB8AC3E}">
        <p14:creationId xmlns:p14="http://schemas.microsoft.com/office/powerpoint/2010/main" val="68645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half" idx="1"/>
          </p:nvPr>
        </p:nvSpPr>
        <p:spPr/>
        <p:txBody>
          <a:bodyPr>
            <a:normAutofit/>
          </a:bodyPr>
          <a:lstStyle/>
          <a:p>
            <a:r>
              <a:rPr lang="en-US" dirty="0"/>
              <a:t>Intro &amp; Info</a:t>
            </a:r>
          </a:p>
          <a:p>
            <a:r>
              <a:rPr lang="en-US" dirty="0"/>
              <a:t>Syllabus</a:t>
            </a:r>
          </a:p>
          <a:p>
            <a:r>
              <a:rPr lang="en-US" dirty="0"/>
              <a:t>Textbook Information</a:t>
            </a:r>
          </a:p>
          <a:p>
            <a:r>
              <a:rPr lang="en-US" dirty="0"/>
              <a:t>Class Expectations</a:t>
            </a:r>
          </a:p>
          <a:p>
            <a:r>
              <a:rPr lang="en-US" dirty="0"/>
              <a:t>Lab Hours</a:t>
            </a:r>
          </a:p>
          <a:p>
            <a:r>
              <a:rPr lang="en-US" dirty="0"/>
              <a:t>Tentative Class Schedule</a:t>
            </a:r>
          </a:p>
          <a:p>
            <a:r>
              <a:rPr lang="en-US" dirty="0"/>
              <a:t>History of computer networking</a:t>
            </a:r>
          </a:p>
          <a:p>
            <a:r>
              <a:rPr lang="en-US" dirty="0"/>
              <a:t>Requests For Comments (RFC’s)</a:t>
            </a:r>
          </a:p>
          <a:p>
            <a:r>
              <a:rPr lang="en-US" dirty="0"/>
              <a:t>Terminology</a:t>
            </a:r>
          </a:p>
        </p:txBody>
      </p:sp>
      <p:sp>
        <p:nvSpPr>
          <p:cNvPr id="4" name="Content Placeholder 3"/>
          <p:cNvSpPr>
            <a:spLocks noGrp="1"/>
          </p:cNvSpPr>
          <p:nvPr>
            <p:ph sz="half" idx="2"/>
          </p:nvPr>
        </p:nvSpPr>
        <p:spPr/>
        <p:txBody>
          <a:bodyPr>
            <a:normAutofit/>
          </a:bodyPr>
          <a:lstStyle/>
          <a:p>
            <a:r>
              <a:rPr lang="en-US" dirty="0"/>
              <a:t>Server Hardware Considerations</a:t>
            </a:r>
          </a:p>
          <a:p>
            <a:r>
              <a:rPr lang="en-US" dirty="0"/>
              <a:t>Network Configurations</a:t>
            </a:r>
          </a:p>
          <a:p>
            <a:r>
              <a:rPr lang="en-US" dirty="0"/>
              <a:t>Internet Protocol Addressing</a:t>
            </a:r>
          </a:p>
          <a:p>
            <a:r>
              <a:rPr lang="en-US" dirty="0"/>
              <a:t>Domain Names</a:t>
            </a:r>
          </a:p>
          <a:p>
            <a:r>
              <a:rPr lang="en-US" dirty="0"/>
              <a:t>DNS</a:t>
            </a:r>
          </a:p>
          <a:p>
            <a:r>
              <a:rPr lang="en-US" dirty="0"/>
              <a:t>HA</a:t>
            </a:r>
          </a:p>
          <a:p>
            <a:endParaRPr lang="en-US" dirty="0"/>
          </a:p>
        </p:txBody>
      </p:sp>
      <p:pic>
        <p:nvPicPr>
          <p:cNvPr id="2050" name="Picture 2" descr="http://ihec-epigenomes.org/fileadmin/user_upload/images/about/objectives/Objec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180" y="4154594"/>
            <a:ext cx="2857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ADCD4D9-082B-BB46-9BA2-BD96198CCDD8}"/>
              </a:ext>
            </a:extLst>
          </p:cNvPr>
          <p:cNvSpPr>
            <a:spLocks noGrp="1"/>
          </p:cNvSpPr>
          <p:nvPr>
            <p:ph type="sldNum" sz="quarter" idx="12"/>
          </p:nvPr>
        </p:nvSpPr>
        <p:spPr/>
        <p:txBody>
          <a:bodyPr/>
          <a:lstStyle/>
          <a:p>
            <a:fld id="{8B519047-9AFA-4A82-8069-D12132B7B90E}" type="slidenum">
              <a:rPr lang="en-US" smtClean="0"/>
              <a:t>2</a:t>
            </a:fld>
            <a:endParaRPr lang="en-US" dirty="0"/>
          </a:p>
        </p:txBody>
      </p:sp>
    </p:spTree>
    <p:extLst>
      <p:ext uri="{BB962C8B-B14F-4D97-AF65-F5344CB8AC3E}">
        <p14:creationId xmlns:p14="http://schemas.microsoft.com/office/powerpoint/2010/main" val="2815874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Request for Comments (RFC)</a:t>
            </a:r>
          </a:p>
        </p:txBody>
      </p:sp>
      <p:sp>
        <p:nvSpPr>
          <p:cNvPr id="6" name="Content Placeholder 5"/>
          <p:cNvSpPr>
            <a:spLocks noGrp="1"/>
          </p:cNvSpPr>
          <p:nvPr>
            <p:ph idx="1"/>
          </p:nvPr>
        </p:nvSpPr>
        <p:spPr>
          <a:xfrm>
            <a:off x="1097280" y="1845734"/>
            <a:ext cx="10058400" cy="4316868"/>
          </a:xfrm>
        </p:spPr>
        <p:txBody>
          <a:bodyPr>
            <a:normAutofit/>
          </a:bodyPr>
          <a:lstStyle/>
          <a:p>
            <a:r>
              <a:rPr lang="en-US" dirty="0"/>
              <a:t>RFC’s contain three sub-series:</a:t>
            </a:r>
          </a:p>
          <a:p>
            <a:pPr lvl="1"/>
            <a:r>
              <a:rPr lang="en-US" dirty="0"/>
              <a:t>Best Current Practice (BCP) – Mandatory but not on a standards track</a:t>
            </a:r>
          </a:p>
          <a:p>
            <a:pPr lvl="1"/>
            <a:r>
              <a:rPr lang="en-US" dirty="0"/>
              <a:t>For Your Information (FYI) – Informational only; obsoleted in 2011 by RFC 6360</a:t>
            </a:r>
          </a:p>
          <a:p>
            <a:pPr lvl="1"/>
            <a:r>
              <a:rPr lang="en-US" dirty="0"/>
              <a:t>Standard (STD) – Internet standard, split in to two maturity levels</a:t>
            </a:r>
          </a:p>
          <a:p>
            <a:pPr lvl="2"/>
            <a:r>
              <a:rPr lang="en-US" dirty="0"/>
              <a:t>Proposed, Internet</a:t>
            </a:r>
          </a:p>
          <a:p>
            <a:r>
              <a:rPr lang="en-US" dirty="0"/>
              <a:t>RFC’s are generated through one of four streams</a:t>
            </a:r>
          </a:p>
          <a:p>
            <a:pPr lvl="1"/>
            <a:r>
              <a:rPr lang="en-US" dirty="0"/>
              <a:t>Internet Engineering Task Force (IETF)</a:t>
            </a:r>
          </a:p>
          <a:p>
            <a:pPr lvl="2"/>
            <a:r>
              <a:rPr lang="en-US" dirty="0"/>
              <a:t>Only stream to create BCP’s and RFC’s on the standards track</a:t>
            </a:r>
          </a:p>
          <a:p>
            <a:pPr lvl="1"/>
            <a:r>
              <a:rPr lang="en-US" dirty="0"/>
              <a:t>Internet Research Task Force (IRTF)</a:t>
            </a:r>
          </a:p>
          <a:p>
            <a:pPr lvl="1"/>
            <a:r>
              <a:rPr lang="en-US" dirty="0"/>
              <a:t>Internet Architecture Board (IAB)</a:t>
            </a:r>
          </a:p>
          <a:p>
            <a:pPr lvl="1"/>
            <a:r>
              <a:rPr lang="en-US" dirty="0"/>
              <a:t>Independent Submission</a:t>
            </a:r>
          </a:p>
          <a:p>
            <a:pPr lvl="2"/>
            <a:r>
              <a:rPr lang="en-US" dirty="0"/>
              <a:t>Intended to contain relevant information or experiments for </a:t>
            </a:r>
            <a:br>
              <a:rPr lang="en-US" dirty="0"/>
            </a:br>
            <a:r>
              <a:rPr lang="en-US" dirty="0"/>
              <a:t>the Internet that is not in conflict with other work</a:t>
            </a:r>
          </a:p>
        </p:txBody>
      </p:sp>
      <p:pic>
        <p:nvPicPr>
          <p:cNvPr id="7" name="Picture 6"/>
          <p:cNvPicPr>
            <a:picLocks noChangeAspect="1"/>
          </p:cNvPicPr>
          <p:nvPr/>
        </p:nvPicPr>
        <p:blipFill>
          <a:blip r:embed="rId2"/>
          <a:stretch>
            <a:fillRect/>
          </a:stretch>
        </p:blipFill>
        <p:spPr>
          <a:xfrm>
            <a:off x="8309499" y="3086065"/>
            <a:ext cx="2846181" cy="3076537"/>
          </a:xfrm>
          <a:prstGeom prst="rect">
            <a:avLst/>
          </a:prstGeom>
          <a:ln>
            <a:solidFill>
              <a:schemeClr val="tx1"/>
            </a:solidFill>
          </a:ln>
        </p:spPr>
      </p:pic>
      <p:sp>
        <p:nvSpPr>
          <p:cNvPr id="2" name="Slide Number Placeholder 1">
            <a:extLst>
              <a:ext uri="{FF2B5EF4-FFF2-40B4-BE49-F238E27FC236}">
                <a16:creationId xmlns:a16="http://schemas.microsoft.com/office/drawing/2014/main" id="{791CF7FE-40E9-E943-B786-8EEDDFA22D97}"/>
              </a:ext>
            </a:extLst>
          </p:cNvPr>
          <p:cNvSpPr>
            <a:spLocks noGrp="1"/>
          </p:cNvSpPr>
          <p:nvPr>
            <p:ph type="sldNum" sz="quarter" idx="12"/>
          </p:nvPr>
        </p:nvSpPr>
        <p:spPr/>
        <p:txBody>
          <a:bodyPr/>
          <a:lstStyle/>
          <a:p>
            <a:fld id="{8B519047-9AFA-4A82-8069-D12132B7B90E}" type="slidenum">
              <a:rPr lang="en-US" smtClean="0"/>
              <a:t>20</a:t>
            </a:fld>
            <a:endParaRPr lang="en-US" dirty="0"/>
          </a:p>
        </p:txBody>
      </p:sp>
    </p:spTree>
    <p:extLst>
      <p:ext uri="{BB962C8B-B14F-4D97-AF65-F5344CB8AC3E}">
        <p14:creationId xmlns:p14="http://schemas.microsoft.com/office/powerpoint/2010/main" val="3638339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Request for Comments (RFC)</a:t>
            </a:r>
          </a:p>
        </p:txBody>
      </p:sp>
      <p:sp>
        <p:nvSpPr>
          <p:cNvPr id="6" name="Content Placeholder 5"/>
          <p:cNvSpPr>
            <a:spLocks noGrp="1"/>
          </p:cNvSpPr>
          <p:nvPr>
            <p:ph idx="1"/>
          </p:nvPr>
        </p:nvSpPr>
        <p:spPr/>
        <p:txBody>
          <a:bodyPr/>
          <a:lstStyle/>
          <a:p>
            <a:r>
              <a:rPr lang="en-US" dirty="0"/>
              <a:t>RFC’s can have one of the following status:</a:t>
            </a:r>
          </a:p>
          <a:p>
            <a:pPr lvl="1"/>
            <a:r>
              <a:rPr lang="en-US" dirty="0"/>
              <a:t>Standards Track</a:t>
            </a:r>
          </a:p>
          <a:p>
            <a:pPr lvl="2"/>
            <a:r>
              <a:rPr lang="en-US" dirty="0"/>
              <a:t>Proposed, and Internet Standard documents</a:t>
            </a:r>
          </a:p>
          <a:p>
            <a:pPr lvl="2"/>
            <a:r>
              <a:rPr lang="en-US" dirty="0"/>
              <a:t>Older Draft standards may still exist</a:t>
            </a:r>
          </a:p>
          <a:p>
            <a:pPr lvl="1"/>
            <a:r>
              <a:rPr lang="en-US" dirty="0"/>
              <a:t>Informational</a:t>
            </a:r>
          </a:p>
          <a:p>
            <a:pPr lvl="1"/>
            <a:r>
              <a:rPr lang="en-US" dirty="0"/>
              <a:t>Experimental</a:t>
            </a:r>
          </a:p>
          <a:p>
            <a:pPr lvl="1"/>
            <a:r>
              <a:rPr lang="en-US" dirty="0"/>
              <a:t>Best Current Practice</a:t>
            </a:r>
          </a:p>
          <a:p>
            <a:pPr lvl="1"/>
            <a:r>
              <a:rPr lang="en-US" dirty="0"/>
              <a:t>Historic</a:t>
            </a:r>
          </a:p>
          <a:p>
            <a:pPr lvl="1"/>
            <a:r>
              <a:rPr lang="en-US" dirty="0"/>
              <a:t>Unknown</a:t>
            </a:r>
          </a:p>
          <a:p>
            <a:pPr lvl="1"/>
            <a:r>
              <a:rPr lang="en-US" dirty="0"/>
              <a:t>All RFC information is standardized in … RFC’s!</a:t>
            </a:r>
          </a:p>
        </p:txBody>
      </p:sp>
      <p:pic>
        <p:nvPicPr>
          <p:cNvPr id="7" name="Picture 6"/>
          <p:cNvPicPr>
            <a:picLocks noChangeAspect="1"/>
          </p:cNvPicPr>
          <p:nvPr/>
        </p:nvPicPr>
        <p:blipFill>
          <a:blip r:embed="rId2"/>
          <a:stretch>
            <a:fillRect/>
          </a:stretch>
        </p:blipFill>
        <p:spPr>
          <a:xfrm>
            <a:off x="8309499" y="3086065"/>
            <a:ext cx="2846181" cy="3076537"/>
          </a:xfrm>
          <a:prstGeom prst="rect">
            <a:avLst/>
          </a:prstGeom>
          <a:ln>
            <a:solidFill>
              <a:schemeClr val="tx1"/>
            </a:solidFill>
          </a:ln>
        </p:spPr>
      </p:pic>
      <p:sp>
        <p:nvSpPr>
          <p:cNvPr id="2" name="Slide Number Placeholder 1">
            <a:extLst>
              <a:ext uri="{FF2B5EF4-FFF2-40B4-BE49-F238E27FC236}">
                <a16:creationId xmlns:a16="http://schemas.microsoft.com/office/drawing/2014/main" id="{A67F3A6C-BEC9-6F46-A6DA-1A9392F6BD6F}"/>
              </a:ext>
            </a:extLst>
          </p:cNvPr>
          <p:cNvSpPr>
            <a:spLocks noGrp="1"/>
          </p:cNvSpPr>
          <p:nvPr>
            <p:ph type="sldNum" sz="quarter" idx="12"/>
          </p:nvPr>
        </p:nvSpPr>
        <p:spPr/>
        <p:txBody>
          <a:bodyPr/>
          <a:lstStyle/>
          <a:p>
            <a:fld id="{8B519047-9AFA-4A82-8069-D12132B7B90E}" type="slidenum">
              <a:rPr lang="en-US" smtClean="0"/>
              <a:t>21</a:t>
            </a:fld>
            <a:endParaRPr lang="en-US" dirty="0"/>
          </a:p>
        </p:txBody>
      </p:sp>
    </p:spTree>
    <p:extLst>
      <p:ext uri="{BB962C8B-B14F-4D97-AF65-F5344CB8AC3E}">
        <p14:creationId xmlns:p14="http://schemas.microsoft.com/office/powerpoint/2010/main" val="216664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Servers</a:t>
            </a:r>
          </a:p>
        </p:txBody>
      </p:sp>
      <p:sp>
        <p:nvSpPr>
          <p:cNvPr id="3" name="Content Placeholder 2"/>
          <p:cNvSpPr>
            <a:spLocks noGrp="1"/>
          </p:cNvSpPr>
          <p:nvPr>
            <p:ph idx="1"/>
          </p:nvPr>
        </p:nvSpPr>
        <p:spPr/>
        <p:txBody>
          <a:bodyPr>
            <a:normAutofit/>
          </a:bodyPr>
          <a:lstStyle/>
          <a:p>
            <a:r>
              <a:rPr lang="en-US" dirty="0"/>
              <a:t>A </a:t>
            </a:r>
            <a:r>
              <a:rPr lang="en-US" b="1" dirty="0"/>
              <a:t>server</a:t>
            </a:r>
            <a:r>
              <a:rPr lang="en-US" dirty="0"/>
              <a:t> is </a:t>
            </a:r>
            <a:r>
              <a:rPr lang="en-US" b="1" dirty="0"/>
              <a:t>both</a:t>
            </a:r>
            <a:r>
              <a:rPr lang="en-US" dirty="0"/>
              <a:t> a running instance of some </a:t>
            </a:r>
            <a:r>
              <a:rPr lang="en-US" b="1" dirty="0"/>
              <a:t>software</a:t>
            </a:r>
            <a:r>
              <a:rPr lang="en-US" dirty="0"/>
              <a:t> that is capable of accepting requests from clients, </a:t>
            </a:r>
            <a:r>
              <a:rPr lang="en-US" b="1" dirty="0"/>
              <a:t>and</a:t>
            </a:r>
            <a:r>
              <a:rPr lang="en-US" dirty="0"/>
              <a:t> the computer</a:t>
            </a:r>
            <a:r>
              <a:rPr lang="en-US" b="1" dirty="0"/>
              <a:t> hardware</a:t>
            </a:r>
            <a:r>
              <a:rPr lang="en-US" dirty="0"/>
              <a:t> that executes such software.</a:t>
            </a:r>
          </a:p>
          <a:p>
            <a:r>
              <a:rPr lang="en-US" dirty="0"/>
              <a:t>Provide underlying services for email, databases, websites, cloud storage, and more.</a:t>
            </a:r>
          </a:p>
          <a:p>
            <a:r>
              <a:rPr lang="en-US" dirty="0"/>
              <a:t>Server operating systems</a:t>
            </a:r>
          </a:p>
          <a:p>
            <a:pPr lvl="1"/>
            <a:r>
              <a:rPr lang="en-US" dirty="0"/>
              <a:t>Windows Server 2016</a:t>
            </a:r>
          </a:p>
          <a:p>
            <a:pPr lvl="1"/>
            <a:r>
              <a:rPr lang="en-US" dirty="0"/>
              <a:t>Red Hat Enterprise Linux 7</a:t>
            </a:r>
          </a:p>
          <a:p>
            <a:r>
              <a:rPr lang="en-US" dirty="0"/>
              <a:t>Extra redundancy</a:t>
            </a:r>
          </a:p>
          <a:p>
            <a:r>
              <a:rPr lang="en-US" dirty="0"/>
              <a:t>Higher Power Components</a:t>
            </a:r>
          </a:p>
          <a:p>
            <a:r>
              <a:rPr lang="en-US" dirty="0"/>
              <a:t>Combination of services</a:t>
            </a:r>
          </a:p>
          <a:p>
            <a:r>
              <a:rPr lang="en-US" dirty="0"/>
              <a:t>Separation of duties</a:t>
            </a:r>
          </a:p>
        </p:txBody>
      </p:sp>
      <p:pic>
        <p:nvPicPr>
          <p:cNvPr id="4" name="Picture 2" descr="http://www.nm.tm/wordpress/wp-content/uploads/2013/03/ser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008" y="3257090"/>
            <a:ext cx="3482671" cy="261200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F25268C-1374-114D-B0FC-87488DF06C88}"/>
              </a:ext>
            </a:extLst>
          </p:cNvPr>
          <p:cNvSpPr>
            <a:spLocks noGrp="1"/>
          </p:cNvSpPr>
          <p:nvPr>
            <p:ph type="sldNum" sz="quarter" idx="12"/>
          </p:nvPr>
        </p:nvSpPr>
        <p:spPr/>
        <p:txBody>
          <a:bodyPr/>
          <a:lstStyle/>
          <a:p>
            <a:fld id="{8B519047-9AFA-4A82-8069-D12132B7B90E}" type="slidenum">
              <a:rPr lang="en-US" smtClean="0"/>
              <a:t>22</a:t>
            </a:fld>
            <a:endParaRPr lang="en-US" dirty="0"/>
          </a:p>
        </p:txBody>
      </p:sp>
    </p:spTree>
    <p:extLst>
      <p:ext uri="{BB962C8B-B14F-4D97-AF65-F5344CB8AC3E}">
        <p14:creationId xmlns:p14="http://schemas.microsoft.com/office/powerpoint/2010/main" val="2076928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Types of Server Hardware</a:t>
            </a:r>
          </a:p>
        </p:txBody>
      </p:sp>
      <p:sp>
        <p:nvSpPr>
          <p:cNvPr id="6" name="Content Placeholder 5"/>
          <p:cNvSpPr>
            <a:spLocks noGrp="1"/>
          </p:cNvSpPr>
          <p:nvPr>
            <p:ph idx="1"/>
          </p:nvPr>
        </p:nvSpPr>
        <p:spPr>
          <a:xfrm>
            <a:off x="1097280" y="1845734"/>
            <a:ext cx="10058400" cy="4453466"/>
          </a:xfrm>
        </p:spPr>
        <p:txBody>
          <a:bodyPr>
            <a:normAutofit fontScale="92500" lnSpcReduction="10000"/>
          </a:bodyPr>
          <a:lstStyle/>
          <a:p>
            <a:r>
              <a:rPr lang="en-US" dirty="0"/>
              <a:t>Towers</a:t>
            </a:r>
          </a:p>
          <a:p>
            <a:pPr lvl="1"/>
            <a:r>
              <a:rPr lang="en-US" dirty="0"/>
              <a:t>Shaped similar to a desktop tower</a:t>
            </a:r>
          </a:p>
          <a:p>
            <a:pPr lvl="1"/>
            <a:r>
              <a:rPr lang="en-US" dirty="0"/>
              <a:t>Increased space within server for extra devices</a:t>
            </a:r>
          </a:p>
          <a:p>
            <a:r>
              <a:rPr lang="en-US" dirty="0"/>
              <a:t>Rackmount Servers</a:t>
            </a:r>
          </a:p>
          <a:p>
            <a:pPr lvl="1"/>
            <a:r>
              <a:rPr lang="en-US" dirty="0"/>
              <a:t>Long, thin, boxes</a:t>
            </a:r>
          </a:p>
          <a:p>
            <a:pPr lvl="2"/>
            <a:r>
              <a:rPr lang="en-US" dirty="0"/>
              <a:t>Similar shape to a pizza box</a:t>
            </a:r>
          </a:p>
          <a:p>
            <a:pPr lvl="1"/>
            <a:r>
              <a:rPr lang="en-US" dirty="0"/>
              <a:t>Allow increased rack space usage</a:t>
            </a:r>
          </a:p>
          <a:p>
            <a:r>
              <a:rPr lang="en-US" dirty="0"/>
              <a:t>Blades</a:t>
            </a:r>
          </a:p>
          <a:p>
            <a:pPr lvl="1"/>
            <a:r>
              <a:rPr lang="en-US" dirty="0"/>
              <a:t>Share common blade enclosure</a:t>
            </a:r>
          </a:p>
          <a:p>
            <a:pPr lvl="2"/>
            <a:r>
              <a:rPr lang="en-US" dirty="0"/>
              <a:t>Many contain converged network/storage devices</a:t>
            </a:r>
          </a:p>
          <a:p>
            <a:pPr lvl="1"/>
            <a:r>
              <a:rPr lang="en-US" dirty="0"/>
              <a:t>Best option for rack space usage</a:t>
            </a:r>
          </a:p>
          <a:p>
            <a:r>
              <a:rPr lang="en-US" dirty="0"/>
              <a:t>Hyperconverged</a:t>
            </a:r>
          </a:p>
          <a:p>
            <a:pPr lvl="1"/>
            <a:r>
              <a:rPr lang="en-US" dirty="0"/>
              <a:t>Compute and storage distributed across</a:t>
            </a:r>
            <a:br>
              <a:rPr lang="en-US" dirty="0"/>
            </a:br>
            <a:r>
              <a:rPr lang="en-US" dirty="0"/>
              <a:t>multiple nodes (blades).</a:t>
            </a:r>
          </a:p>
        </p:txBody>
      </p:sp>
      <p:pic>
        <p:nvPicPr>
          <p:cNvPr id="15362" name="Picture 2" descr="https://www.computero.com/media/hp-blade-ser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884" y="2194626"/>
            <a:ext cx="4849796" cy="378284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EE7AC53-EAAD-9646-ADBE-7DF3432417E1}"/>
              </a:ext>
            </a:extLst>
          </p:cNvPr>
          <p:cNvSpPr>
            <a:spLocks noGrp="1"/>
          </p:cNvSpPr>
          <p:nvPr>
            <p:ph type="sldNum" sz="quarter" idx="12"/>
          </p:nvPr>
        </p:nvSpPr>
        <p:spPr/>
        <p:txBody>
          <a:bodyPr/>
          <a:lstStyle/>
          <a:p>
            <a:fld id="{8B519047-9AFA-4A82-8069-D12132B7B90E}" type="slidenum">
              <a:rPr lang="en-US" smtClean="0"/>
              <a:t>23</a:t>
            </a:fld>
            <a:endParaRPr lang="en-US" dirty="0"/>
          </a:p>
        </p:txBody>
      </p:sp>
    </p:spTree>
    <p:extLst>
      <p:ext uri="{BB962C8B-B14F-4D97-AF65-F5344CB8AC3E}">
        <p14:creationId xmlns:p14="http://schemas.microsoft.com/office/powerpoint/2010/main" val="861301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Server Environment</a:t>
            </a:r>
          </a:p>
        </p:txBody>
      </p:sp>
      <p:sp>
        <p:nvSpPr>
          <p:cNvPr id="8" name="Content Placeholder 7"/>
          <p:cNvSpPr>
            <a:spLocks noGrp="1"/>
          </p:cNvSpPr>
          <p:nvPr>
            <p:ph idx="1"/>
          </p:nvPr>
        </p:nvSpPr>
        <p:spPr>
          <a:xfrm>
            <a:off x="1097280" y="1845733"/>
            <a:ext cx="10058400" cy="4379969"/>
          </a:xfrm>
        </p:spPr>
        <p:txBody>
          <a:bodyPr>
            <a:normAutofit/>
          </a:bodyPr>
          <a:lstStyle/>
          <a:p>
            <a:r>
              <a:rPr lang="en-US" dirty="0"/>
              <a:t>Multiple servers</a:t>
            </a:r>
          </a:p>
          <a:p>
            <a:r>
              <a:rPr lang="en-US" dirty="0"/>
              <a:t>Rackmount environment</a:t>
            </a:r>
          </a:p>
          <a:p>
            <a:r>
              <a:rPr lang="en-US" dirty="0"/>
              <a:t>Secure access</a:t>
            </a:r>
          </a:p>
          <a:p>
            <a:r>
              <a:rPr lang="en-US" dirty="0"/>
              <a:t>Heating/Cooling/Humidity Controls</a:t>
            </a:r>
          </a:p>
          <a:p>
            <a:pPr lvl="1"/>
            <a:r>
              <a:rPr lang="en-US" dirty="0"/>
              <a:t>Hot/Cold Aisle</a:t>
            </a:r>
          </a:p>
          <a:p>
            <a:r>
              <a:rPr lang="en-US" dirty="0"/>
              <a:t>Raised floor design</a:t>
            </a:r>
          </a:p>
          <a:p>
            <a:r>
              <a:rPr lang="en-US" dirty="0"/>
              <a:t>Redundant connections</a:t>
            </a:r>
          </a:p>
          <a:p>
            <a:r>
              <a:rPr lang="en-US" dirty="0"/>
              <a:t>Cabling designs</a:t>
            </a:r>
          </a:p>
          <a:p>
            <a:r>
              <a:rPr lang="en-US" dirty="0"/>
              <a:t>Fire and disaster</a:t>
            </a:r>
          </a:p>
          <a:p>
            <a:r>
              <a:rPr lang="en-US" dirty="0"/>
              <a:t>Datacenter location</a:t>
            </a:r>
          </a:p>
        </p:txBody>
      </p:sp>
      <p:pic>
        <p:nvPicPr>
          <p:cNvPr id="1026" name="Picture 2" descr="http://www.pgal.com/media/portfolio/01_Hester_071117_44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8057" y="1840766"/>
            <a:ext cx="6017623" cy="402832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FE59F70-4551-4B4B-987D-FAB95090D378}"/>
              </a:ext>
            </a:extLst>
          </p:cNvPr>
          <p:cNvSpPr>
            <a:spLocks noGrp="1"/>
          </p:cNvSpPr>
          <p:nvPr>
            <p:ph type="sldNum" sz="quarter" idx="12"/>
          </p:nvPr>
        </p:nvSpPr>
        <p:spPr/>
        <p:txBody>
          <a:bodyPr/>
          <a:lstStyle/>
          <a:p>
            <a:fld id="{8B519047-9AFA-4A82-8069-D12132B7B90E}" type="slidenum">
              <a:rPr lang="en-US" smtClean="0"/>
              <a:t>24</a:t>
            </a:fld>
            <a:endParaRPr lang="en-US" dirty="0"/>
          </a:p>
        </p:txBody>
      </p:sp>
    </p:spTree>
    <p:extLst>
      <p:ext uri="{BB962C8B-B14F-4D97-AF65-F5344CB8AC3E}">
        <p14:creationId xmlns:p14="http://schemas.microsoft.com/office/powerpoint/2010/main" val="2524963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Development Environments</a:t>
            </a:r>
          </a:p>
        </p:txBody>
      </p:sp>
      <p:sp>
        <p:nvSpPr>
          <p:cNvPr id="8" name="Content Placeholder 7"/>
          <p:cNvSpPr>
            <a:spLocks noGrp="1"/>
          </p:cNvSpPr>
          <p:nvPr>
            <p:ph idx="1"/>
          </p:nvPr>
        </p:nvSpPr>
        <p:spPr>
          <a:xfrm>
            <a:off x="1097280" y="1845733"/>
            <a:ext cx="10925844" cy="4534969"/>
          </a:xfrm>
        </p:spPr>
        <p:txBody>
          <a:bodyPr>
            <a:normAutofit lnSpcReduction="10000"/>
          </a:bodyPr>
          <a:lstStyle/>
          <a:p>
            <a:r>
              <a:rPr lang="en-US" dirty="0"/>
              <a:t>Multiple environments such as dev-a, dev-b, user-test, app-test, performance, acceptance, production</a:t>
            </a:r>
          </a:p>
          <a:p>
            <a:pPr lvl="1"/>
            <a:r>
              <a:rPr lang="en-US" dirty="0"/>
              <a:t>System Development Life Cycle (SDLC) Environments</a:t>
            </a:r>
          </a:p>
          <a:p>
            <a:r>
              <a:rPr lang="en-US" dirty="0"/>
              <a:t>Multiple machines per environment</a:t>
            </a:r>
          </a:p>
          <a:p>
            <a:r>
              <a:rPr lang="en-US" dirty="0"/>
              <a:t>Various levels of access security</a:t>
            </a:r>
          </a:p>
          <a:p>
            <a:r>
              <a:rPr lang="en-US" dirty="0"/>
              <a:t>Separation between environments</a:t>
            </a:r>
          </a:p>
          <a:p>
            <a:r>
              <a:rPr lang="en-US" dirty="0"/>
              <a:t>Duplication of production resources</a:t>
            </a:r>
          </a:p>
          <a:p>
            <a:r>
              <a:rPr lang="en-US" dirty="0"/>
              <a:t>Lower environments may differ</a:t>
            </a:r>
            <a:br>
              <a:rPr lang="en-US" dirty="0"/>
            </a:br>
            <a:r>
              <a:rPr lang="en-US" dirty="0"/>
              <a:t>substantially from production</a:t>
            </a:r>
          </a:p>
          <a:p>
            <a:r>
              <a:rPr lang="en-US" dirty="0"/>
              <a:t>Possibility of multiple testing or</a:t>
            </a:r>
            <a:br>
              <a:rPr lang="en-US" dirty="0"/>
            </a:br>
            <a:r>
              <a:rPr lang="en-US" dirty="0"/>
              <a:t>development environments</a:t>
            </a:r>
          </a:p>
          <a:p>
            <a:r>
              <a:rPr lang="en-US" dirty="0"/>
              <a:t>Not pictured are staging, performance</a:t>
            </a:r>
            <a:br>
              <a:rPr lang="en-US" dirty="0"/>
            </a:br>
            <a:r>
              <a:rPr lang="en-US" dirty="0"/>
              <a:t>testing, or quality assurance tiers</a:t>
            </a:r>
          </a:p>
        </p:txBody>
      </p:sp>
      <p:pic>
        <p:nvPicPr>
          <p:cNvPr id="2" name="Picture 2" descr="https://docs.oracle.com/cd/E50612_01/doc.11122/promotion_guide/content/images/promotion/topolog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411" y="2681416"/>
            <a:ext cx="6176253" cy="346692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86B9DFB-3228-EE41-91E5-5459D1C218A7}"/>
              </a:ext>
            </a:extLst>
          </p:cNvPr>
          <p:cNvSpPr>
            <a:spLocks noGrp="1"/>
          </p:cNvSpPr>
          <p:nvPr>
            <p:ph type="sldNum" sz="quarter" idx="12"/>
          </p:nvPr>
        </p:nvSpPr>
        <p:spPr/>
        <p:txBody>
          <a:bodyPr/>
          <a:lstStyle/>
          <a:p>
            <a:fld id="{8B519047-9AFA-4A82-8069-D12132B7B90E}" type="slidenum">
              <a:rPr lang="en-US" smtClean="0"/>
              <a:t>25</a:t>
            </a:fld>
            <a:endParaRPr lang="en-US" dirty="0"/>
          </a:p>
        </p:txBody>
      </p:sp>
    </p:spTree>
    <p:extLst>
      <p:ext uri="{BB962C8B-B14F-4D97-AF65-F5344CB8AC3E}">
        <p14:creationId xmlns:p14="http://schemas.microsoft.com/office/powerpoint/2010/main" val="3892425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Considerations</a:t>
            </a:r>
          </a:p>
        </p:txBody>
      </p:sp>
      <p:sp>
        <p:nvSpPr>
          <p:cNvPr id="3" name="Content Placeholder 2"/>
          <p:cNvSpPr>
            <a:spLocks noGrp="1"/>
          </p:cNvSpPr>
          <p:nvPr>
            <p:ph sz="half" idx="1"/>
          </p:nvPr>
        </p:nvSpPr>
        <p:spPr>
          <a:xfrm>
            <a:off x="1097279" y="1845733"/>
            <a:ext cx="4937760" cy="4555066"/>
          </a:xfrm>
        </p:spPr>
        <p:txBody>
          <a:bodyPr>
            <a:normAutofit/>
          </a:bodyPr>
          <a:lstStyle/>
          <a:p>
            <a:r>
              <a:rPr lang="en-US" dirty="0"/>
              <a:t>CPU</a:t>
            </a:r>
          </a:p>
          <a:p>
            <a:pPr lvl="1"/>
            <a:r>
              <a:rPr lang="en-US" dirty="0"/>
              <a:t>Single or Multiple CPU’s</a:t>
            </a:r>
          </a:p>
          <a:p>
            <a:pPr lvl="1"/>
            <a:r>
              <a:rPr lang="en-US" dirty="0"/>
              <a:t>Number of cores</a:t>
            </a:r>
          </a:p>
          <a:p>
            <a:pPr lvl="1"/>
            <a:r>
              <a:rPr lang="en-US" dirty="0"/>
              <a:t>Features</a:t>
            </a:r>
          </a:p>
          <a:p>
            <a:r>
              <a:rPr lang="en-US" dirty="0"/>
              <a:t>Redundancy</a:t>
            </a:r>
          </a:p>
          <a:p>
            <a:pPr lvl="1"/>
            <a:r>
              <a:rPr lang="en-US" dirty="0"/>
              <a:t>RAID ability</a:t>
            </a:r>
          </a:p>
          <a:p>
            <a:pPr lvl="1"/>
            <a:r>
              <a:rPr lang="en-US" dirty="0"/>
              <a:t>Multiple connections</a:t>
            </a:r>
          </a:p>
          <a:p>
            <a:r>
              <a:rPr lang="en-US" dirty="0"/>
              <a:t>Disk</a:t>
            </a:r>
          </a:p>
          <a:p>
            <a:pPr lvl="1"/>
            <a:r>
              <a:rPr lang="en-US" dirty="0"/>
              <a:t>Capacity</a:t>
            </a:r>
          </a:p>
          <a:p>
            <a:pPr lvl="1"/>
            <a:r>
              <a:rPr lang="en-US" dirty="0"/>
              <a:t>Onboard Direct Attached Storage (DAS)</a:t>
            </a:r>
          </a:p>
          <a:p>
            <a:pPr lvl="1"/>
            <a:r>
              <a:rPr lang="en-US" dirty="0"/>
              <a:t>Storage Area Network (SAN)</a:t>
            </a:r>
          </a:p>
          <a:p>
            <a:pPr lvl="1"/>
            <a:r>
              <a:rPr lang="en-US" dirty="0"/>
              <a:t>Network Accessible Storage (NAS)</a:t>
            </a:r>
          </a:p>
          <a:p>
            <a:endParaRPr lang="en-US" dirty="0"/>
          </a:p>
        </p:txBody>
      </p:sp>
      <p:sp>
        <p:nvSpPr>
          <p:cNvPr id="4" name="Content Placeholder 3"/>
          <p:cNvSpPr>
            <a:spLocks noGrp="1"/>
          </p:cNvSpPr>
          <p:nvPr>
            <p:ph sz="half" idx="2"/>
          </p:nvPr>
        </p:nvSpPr>
        <p:spPr>
          <a:xfrm>
            <a:off x="6217920" y="1845734"/>
            <a:ext cx="5552548" cy="4555065"/>
          </a:xfrm>
        </p:spPr>
        <p:txBody>
          <a:bodyPr>
            <a:normAutofit/>
          </a:bodyPr>
          <a:lstStyle/>
          <a:p>
            <a:r>
              <a:rPr lang="en-US" dirty="0"/>
              <a:t>Memory</a:t>
            </a:r>
          </a:p>
          <a:p>
            <a:pPr lvl="1"/>
            <a:r>
              <a:rPr lang="en-US" dirty="0"/>
              <a:t>Size</a:t>
            </a:r>
          </a:p>
          <a:p>
            <a:pPr lvl="1"/>
            <a:r>
              <a:rPr lang="en-US" dirty="0"/>
              <a:t>Speed</a:t>
            </a:r>
          </a:p>
          <a:p>
            <a:pPr lvl="1"/>
            <a:r>
              <a:rPr lang="en-US" dirty="0"/>
              <a:t>Type</a:t>
            </a:r>
          </a:p>
          <a:p>
            <a:r>
              <a:rPr lang="en-US" dirty="0"/>
              <a:t>Connections</a:t>
            </a:r>
          </a:p>
          <a:p>
            <a:pPr lvl="1"/>
            <a:r>
              <a:rPr lang="en-US" dirty="0"/>
              <a:t>Network Connections (eth)</a:t>
            </a:r>
          </a:p>
          <a:p>
            <a:pPr lvl="1"/>
            <a:r>
              <a:rPr lang="en-US" dirty="0"/>
              <a:t>Storage Connections (fc)</a:t>
            </a:r>
          </a:p>
          <a:p>
            <a:pPr lvl="1"/>
            <a:r>
              <a:rPr lang="en-US" dirty="0"/>
              <a:t>Power</a:t>
            </a:r>
          </a:p>
          <a:p>
            <a:pPr lvl="1"/>
            <a:r>
              <a:rPr lang="en-US" dirty="0"/>
              <a:t>Out Of Band (OOB)</a:t>
            </a:r>
          </a:p>
          <a:p>
            <a:r>
              <a:rPr lang="en-US" dirty="0"/>
              <a:t>Licensing</a:t>
            </a:r>
          </a:p>
          <a:p>
            <a:pPr lvl="1"/>
            <a:r>
              <a:rPr lang="en-US" dirty="0"/>
              <a:t>Restrictions on CPU count</a:t>
            </a:r>
          </a:p>
          <a:p>
            <a:pPr lvl="1"/>
            <a:r>
              <a:rPr lang="en-US" dirty="0"/>
              <a:t>Virtual vs. Physical server</a:t>
            </a:r>
          </a:p>
        </p:txBody>
      </p:sp>
      <p:sp>
        <p:nvSpPr>
          <p:cNvPr id="5" name="Slide Number Placeholder 4">
            <a:extLst>
              <a:ext uri="{FF2B5EF4-FFF2-40B4-BE49-F238E27FC236}">
                <a16:creationId xmlns:a16="http://schemas.microsoft.com/office/drawing/2014/main" id="{EC22DBC7-BA19-D444-B2B8-7082046B72DC}"/>
              </a:ext>
            </a:extLst>
          </p:cNvPr>
          <p:cNvSpPr>
            <a:spLocks noGrp="1"/>
          </p:cNvSpPr>
          <p:nvPr>
            <p:ph type="sldNum" sz="quarter" idx="12"/>
          </p:nvPr>
        </p:nvSpPr>
        <p:spPr/>
        <p:txBody>
          <a:bodyPr/>
          <a:lstStyle/>
          <a:p>
            <a:fld id="{8B519047-9AFA-4A82-8069-D12132B7B90E}" type="slidenum">
              <a:rPr lang="en-US" smtClean="0"/>
              <a:t>26</a:t>
            </a:fld>
            <a:endParaRPr lang="en-US" dirty="0"/>
          </a:p>
        </p:txBody>
      </p:sp>
    </p:spTree>
    <p:extLst>
      <p:ext uri="{BB962C8B-B14F-4D97-AF65-F5344CB8AC3E}">
        <p14:creationId xmlns:p14="http://schemas.microsoft.com/office/powerpoint/2010/main" val="1079540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Considerations</a:t>
            </a:r>
          </a:p>
        </p:txBody>
      </p:sp>
      <p:sp>
        <p:nvSpPr>
          <p:cNvPr id="3" name="Content Placeholder 2"/>
          <p:cNvSpPr>
            <a:spLocks noGrp="1"/>
          </p:cNvSpPr>
          <p:nvPr>
            <p:ph sz="half" idx="1"/>
          </p:nvPr>
        </p:nvSpPr>
        <p:spPr>
          <a:xfrm>
            <a:off x="1097280" y="1845733"/>
            <a:ext cx="5514536" cy="4424437"/>
          </a:xfrm>
        </p:spPr>
        <p:txBody>
          <a:bodyPr>
            <a:normAutofit/>
          </a:bodyPr>
          <a:lstStyle/>
          <a:p>
            <a:r>
              <a:rPr lang="en-US" dirty="0"/>
              <a:t>Out Of Band Access</a:t>
            </a:r>
          </a:p>
          <a:p>
            <a:pPr lvl="1"/>
            <a:r>
              <a:rPr lang="en-US" dirty="0"/>
              <a:t>Access to the console interface of the device through a separate, independent network.</a:t>
            </a:r>
          </a:p>
          <a:p>
            <a:r>
              <a:rPr lang="en-US" dirty="0"/>
              <a:t>Clustering</a:t>
            </a:r>
          </a:p>
          <a:p>
            <a:pPr lvl="1"/>
            <a:r>
              <a:rPr lang="en-US" dirty="0"/>
              <a:t>Storage clusters provide large and redundant data storage options.</a:t>
            </a:r>
          </a:p>
          <a:p>
            <a:pPr lvl="1"/>
            <a:r>
              <a:rPr lang="en-US" dirty="0"/>
              <a:t>High availability clusters eliminate single points of failure in specified systems.</a:t>
            </a:r>
          </a:p>
          <a:p>
            <a:pPr lvl="1"/>
            <a:r>
              <a:rPr lang="en-US" dirty="0"/>
              <a:t>Load balancing clusters separate load among nodes, allowing for growth on the fly.</a:t>
            </a:r>
          </a:p>
          <a:p>
            <a:pPr lvl="1"/>
            <a:r>
              <a:rPr lang="en-US" dirty="0"/>
              <a:t>High performance compute clusters perform many simultaneous calculations.</a:t>
            </a:r>
          </a:p>
          <a:p>
            <a:r>
              <a:rPr lang="en-US" dirty="0"/>
              <a:t>Fault Domains</a:t>
            </a:r>
          </a:p>
          <a:p>
            <a:pPr lvl="1"/>
            <a:r>
              <a:rPr lang="en-US" dirty="0"/>
              <a:t>Related items that can all be affected by the same fault</a:t>
            </a:r>
          </a:p>
        </p:txBody>
      </p:sp>
      <p:sp>
        <p:nvSpPr>
          <p:cNvPr id="4" name="Content Placeholder 3"/>
          <p:cNvSpPr>
            <a:spLocks noGrp="1"/>
          </p:cNvSpPr>
          <p:nvPr>
            <p:ph sz="half" idx="2"/>
          </p:nvPr>
        </p:nvSpPr>
        <p:spPr>
          <a:xfrm>
            <a:off x="6682154" y="1845734"/>
            <a:ext cx="5088314" cy="4555065"/>
          </a:xfrm>
        </p:spPr>
        <p:txBody>
          <a:bodyPr>
            <a:normAutofit/>
          </a:bodyPr>
          <a:lstStyle/>
          <a:p>
            <a:r>
              <a:rPr lang="en-US" dirty="0"/>
              <a:t>Bandwidth</a:t>
            </a:r>
          </a:p>
          <a:p>
            <a:pPr lvl="1"/>
            <a:r>
              <a:rPr lang="en-US" dirty="0"/>
              <a:t>The rate of available or consumed capacity</a:t>
            </a:r>
          </a:p>
          <a:p>
            <a:r>
              <a:rPr lang="en-US" dirty="0"/>
              <a:t>Appliances</a:t>
            </a:r>
          </a:p>
          <a:p>
            <a:pPr lvl="1"/>
            <a:r>
              <a:rPr lang="en-US" dirty="0"/>
              <a:t>Specific hardware configuration</a:t>
            </a:r>
          </a:p>
          <a:p>
            <a:pPr lvl="1"/>
            <a:r>
              <a:rPr lang="en-US" dirty="0"/>
              <a:t>Specific infrastructure connections</a:t>
            </a:r>
          </a:p>
          <a:p>
            <a:pPr lvl="1"/>
            <a:r>
              <a:rPr lang="en-US" dirty="0"/>
              <a:t>Physical or virtual</a:t>
            </a:r>
          </a:p>
          <a:p>
            <a:r>
              <a:rPr lang="en-US" dirty="0"/>
              <a:t>Converged Devices</a:t>
            </a:r>
          </a:p>
          <a:p>
            <a:pPr lvl="1"/>
            <a:r>
              <a:rPr lang="en-US" dirty="0"/>
              <a:t>Provide multiple functions</a:t>
            </a:r>
          </a:p>
          <a:p>
            <a:pPr lvl="1"/>
            <a:r>
              <a:rPr lang="en-US" dirty="0"/>
              <a:t>Virtualize functions</a:t>
            </a:r>
          </a:p>
          <a:p>
            <a:pPr lvl="1"/>
            <a:r>
              <a:rPr lang="en-US" dirty="0"/>
              <a:t>Ex: Converged Network Adapter (CNA)</a:t>
            </a:r>
          </a:p>
          <a:p>
            <a:pPr lvl="2"/>
            <a:r>
              <a:rPr lang="en-US" dirty="0"/>
              <a:t>Fiber Channel (FC) Host Bus Adapter (HBA)</a:t>
            </a:r>
          </a:p>
          <a:p>
            <a:pPr lvl="2"/>
            <a:r>
              <a:rPr lang="en-US" dirty="0"/>
              <a:t>TCP/IP Ethernet NIC and Fiber Channel Storage (FC)</a:t>
            </a:r>
          </a:p>
        </p:txBody>
      </p:sp>
      <p:sp>
        <p:nvSpPr>
          <p:cNvPr id="5" name="Slide Number Placeholder 4">
            <a:extLst>
              <a:ext uri="{FF2B5EF4-FFF2-40B4-BE49-F238E27FC236}">
                <a16:creationId xmlns:a16="http://schemas.microsoft.com/office/drawing/2014/main" id="{23835330-2759-4F4A-9FF3-365672709244}"/>
              </a:ext>
            </a:extLst>
          </p:cNvPr>
          <p:cNvSpPr>
            <a:spLocks noGrp="1"/>
          </p:cNvSpPr>
          <p:nvPr>
            <p:ph type="sldNum" sz="quarter" idx="12"/>
          </p:nvPr>
        </p:nvSpPr>
        <p:spPr/>
        <p:txBody>
          <a:bodyPr/>
          <a:lstStyle/>
          <a:p>
            <a:fld id="{8B519047-9AFA-4A82-8069-D12132B7B90E}" type="slidenum">
              <a:rPr lang="en-US" smtClean="0"/>
              <a:t>27</a:t>
            </a:fld>
            <a:endParaRPr lang="en-US" dirty="0"/>
          </a:p>
        </p:txBody>
      </p:sp>
    </p:spTree>
    <p:extLst>
      <p:ext uri="{BB962C8B-B14F-4D97-AF65-F5344CB8AC3E}">
        <p14:creationId xmlns:p14="http://schemas.microsoft.com/office/powerpoint/2010/main" val="248656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5C250-7FB5-9245-A873-BA9A3D7EC7C8}"/>
              </a:ext>
            </a:extLst>
          </p:cNvPr>
          <p:cNvSpPr>
            <a:spLocks noGrp="1"/>
          </p:cNvSpPr>
          <p:nvPr>
            <p:ph type="title"/>
          </p:nvPr>
        </p:nvSpPr>
        <p:spPr/>
        <p:txBody>
          <a:bodyPr/>
          <a:lstStyle/>
          <a:p>
            <a:r>
              <a:rPr lang="en-US" dirty="0"/>
              <a:t>Server Hardware Strategies</a:t>
            </a:r>
          </a:p>
        </p:txBody>
      </p:sp>
      <p:sp>
        <p:nvSpPr>
          <p:cNvPr id="6" name="Content Placeholder 5">
            <a:extLst>
              <a:ext uri="{FF2B5EF4-FFF2-40B4-BE49-F238E27FC236}">
                <a16:creationId xmlns:a16="http://schemas.microsoft.com/office/drawing/2014/main" id="{6FD1EF3B-49A6-C94E-AED8-EEF83DDF12BF}"/>
              </a:ext>
            </a:extLst>
          </p:cNvPr>
          <p:cNvSpPr>
            <a:spLocks noGrp="1"/>
          </p:cNvSpPr>
          <p:nvPr>
            <p:ph idx="1"/>
          </p:nvPr>
        </p:nvSpPr>
        <p:spPr>
          <a:xfrm>
            <a:off x="1097280" y="1845733"/>
            <a:ext cx="10058400" cy="4419599"/>
          </a:xfrm>
        </p:spPr>
        <p:txBody>
          <a:bodyPr>
            <a:normAutofit fontScale="92500" lnSpcReduction="10000"/>
          </a:bodyPr>
          <a:lstStyle/>
          <a:p>
            <a:r>
              <a:rPr lang="en-US" dirty="0"/>
              <a:t>Single server machines can provide one or many services</a:t>
            </a:r>
          </a:p>
          <a:p>
            <a:pPr lvl="1"/>
            <a:r>
              <a:rPr lang="en-US" dirty="0"/>
              <a:t>Best practice is to separate services onto different servers</a:t>
            </a:r>
          </a:p>
          <a:p>
            <a:r>
              <a:rPr lang="en-US" dirty="0"/>
              <a:t>Single servers may have many dependents</a:t>
            </a:r>
          </a:p>
          <a:p>
            <a:pPr lvl="1"/>
            <a:r>
              <a:rPr lang="en-US" dirty="0"/>
              <a:t>A server may provide services to one or thousands of clients</a:t>
            </a:r>
          </a:p>
          <a:p>
            <a:r>
              <a:rPr lang="en-US" dirty="0"/>
              <a:t>Common server strategies</a:t>
            </a:r>
          </a:p>
          <a:p>
            <a:pPr lvl="1"/>
            <a:r>
              <a:rPr lang="en-US" dirty="0"/>
              <a:t>All eggs in a single basket – One server performing many functions</a:t>
            </a:r>
          </a:p>
          <a:p>
            <a:pPr lvl="1"/>
            <a:r>
              <a:rPr lang="en-US" dirty="0"/>
              <a:t>Unique snowflakes – Many uniquely configured servers</a:t>
            </a:r>
          </a:p>
          <a:p>
            <a:pPr lvl="1"/>
            <a:r>
              <a:rPr lang="en-US" dirty="0"/>
              <a:t>Fractional allocation – Large servers partitioned into many smaller VMs’ or containers</a:t>
            </a:r>
          </a:p>
          <a:p>
            <a:r>
              <a:rPr lang="en-US" dirty="0"/>
              <a:t>Alternative server strategies</a:t>
            </a:r>
          </a:p>
          <a:p>
            <a:pPr lvl="1"/>
            <a:r>
              <a:rPr lang="en-US" dirty="0"/>
              <a:t>Grid computing – many machines acting as one unit</a:t>
            </a:r>
          </a:p>
          <a:p>
            <a:pPr lvl="1"/>
            <a:r>
              <a:rPr lang="en-US" dirty="0"/>
              <a:t>Blade servers – Many separate machines in one chassis</a:t>
            </a:r>
          </a:p>
          <a:p>
            <a:pPr lvl="1"/>
            <a:r>
              <a:rPr lang="en-US" dirty="0"/>
              <a:t>Cloud computing – Using someone else’s servers</a:t>
            </a:r>
          </a:p>
          <a:p>
            <a:pPr lvl="1"/>
            <a:r>
              <a:rPr lang="en-US" dirty="0"/>
              <a:t>Software as a Service (SaaS) – Web hosted applications</a:t>
            </a:r>
          </a:p>
          <a:p>
            <a:pPr lvl="1"/>
            <a:r>
              <a:rPr lang="en-US" dirty="0"/>
              <a:t>Appliances – Purpose built machines providing a specific service</a:t>
            </a:r>
          </a:p>
        </p:txBody>
      </p:sp>
      <p:pic>
        <p:nvPicPr>
          <p:cNvPr id="2" name="Picture 1">
            <a:extLst>
              <a:ext uri="{FF2B5EF4-FFF2-40B4-BE49-F238E27FC236}">
                <a16:creationId xmlns:a16="http://schemas.microsoft.com/office/drawing/2014/main" id="{DAB87AA7-F80B-8444-9FC7-3C60D3B40B2F}"/>
              </a:ext>
            </a:extLst>
          </p:cNvPr>
          <p:cNvPicPr>
            <a:picLocks noChangeAspect="1"/>
          </p:cNvPicPr>
          <p:nvPr/>
        </p:nvPicPr>
        <p:blipFill>
          <a:blip r:embed="rId2"/>
          <a:stretch>
            <a:fillRect/>
          </a:stretch>
        </p:blipFill>
        <p:spPr>
          <a:xfrm>
            <a:off x="9894147" y="4165600"/>
            <a:ext cx="1972733" cy="1972733"/>
          </a:xfrm>
          <a:prstGeom prst="rect">
            <a:avLst/>
          </a:prstGeom>
        </p:spPr>
      </p:pic>
      <p:sp>
        <p:nvSpPr>
          <p:cNvPr id="3" name="Slide Number Placeholder 2">
            <a:extLst>
              <a:ext uri="{FF2B5EF4-FFF2-40B4-BE49-F238E27FC236}">
                <a16:creationId xmlns:a16="http://schemas.microsoft.com/office/drawing/2014/main" id="{54FE8DAF-2BF5-A442-834A-E598BBCA8043}"/>
              </a:ext>
            </a:extLst>
          </p:cNvPr>
          <p:cNvSpPr>
            <a:spLocks noGrp="1"/>
          </p:cNvSpPr>
          <p:nvPr>
            <p:ph type="sldNum" sz="quarter" idx="12"/>
          </p:nvPr>
        </p:nvSpPr>
        <p:spPr/>
        <p:txBody>
          <a:bodyPr/>
          <a:lstStyle/>
          <a:p>
            <a:fld id="{8B519047-9AFA-4A82-8069-D12132B7B90E}" type="slidenum">
              <a:rPr lang="en-US" smtClean="0"/>
              <a:t>28</a:t>
            </a:fld>
            <a:endParaRPr lang="en-US" dirty="0"/>
          </a:p>
        </p:txBody>
      </p:sp>
    </p:spTree>
    <p:extLst>
      <p:ext uri="{BB962C8B-B14F-4D97-AF65-F5344CB8AC3E}">
        <p14:creationId xmlns:p14="http://schemas.microsoft.com/office/powerpoint/2010/main" val="3301127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5C250-7FB5-9245-A873-BA9A3D7EC7C8}"/>
              </a:ext>
            </a:extLst>
          </p:cNvPr>
          <p:cNvSpPr>
            <a:spLocks noGrp="1"/>
          </p:cNvSpPr>
          <p:nvPr>
            <p:ph type="title"/>
          </p:nvPr>
        </p:nvSpPr>
        <p:spPr/>
        <p:txBody>
          <a:bodyPr/>
          <a:lstStyle/>
          <a:p>
            <a:r>
              <a:rPr lang="en-US" dirty="0"/>
              <a:t>Server Hardware Strategies</a:t>
            </a:r>
          </a:p>
        </p:txBody>
      </p:sp>
      <p:sp>
        <p:nvSpPr>
          <p:cNvPr id="6" name="Content Placeholder 5">
            <a:extLst>
              <a:ext uri="{FF2B5EF4-FFF2-40B4-BE49-F238E27FC236}">
                <a16:creationId xmlns:a16="http://schemas.microsoft.com/office/drawing/2014/main" id="{6FD1EF3B-49A6-C94E-AED8-EEF83DDF12BF}"/>
              </a:ext>
            </a:extLst>
          </p:cNvPr>
          <p:cNvSpPr>
            <a:spLocks noGrp="1"/>
          </p:cNvSpPr>
          <p:nvPr>
            <p:ph idx="1"/>
          </p:nvPr>
        </p:nvSpPr>
        <p:spPr>
          <a:xfrm>
            <a:off x="1097280" y="1845733"/>
            <a:ext cx="10058400" cy="4419599"/>
          </a:xfrm>
        </p:spPr>
        <p:txBody>
          <a:bodyPr>
            <a:normAutofit/>
          </a:bodyPr>
          <a:lstStyle/>
          <a:p>
            <a:r>
              <a:rPr lang="en-US" dirty="0"/>
              <a:t>All eggs in one basket</a:t>
            </a:r>
          </a:p>
          <a:p>
            <a:pPr lvl="1"/>
            <a:r>
              <a:rPr lang="en-US" dirty="0"/>
              <a:t>One server may host DNS, DHCP, AD, E-Mail, Web servers, etc.</a:t>
            </a:r>
          </a:p>
          <a:p>
            <a:pPr lvl="1"/>
            <a:r>
              <a:rPr lang="en-US" dirty="0"/>
              <a:t>Potential single point of failure – how much redundancy is in this single server?</a:t>
            </a:r>
          </a:p>
          <a:p>
            <a:pPr lvl="1"/>
            <a:r>
              <a:rPr lang="en-US" dirty="0"/>
              <a:t>Not recommended, but may be the only option</a:t>
            </a:r>
          </a:p>
          <a:p>
            <a:pPr lvl="2"/>
            <a:r>
              <a:rPr lang="en-US" dirty="0"/>
              <a:t>Make sure the server is quality!</a:t>
            </a:r>
          </a:p>
          <a:p>
            <a:pPr lvl="2"/>
            <a:r>
              <a:rPr lang="en-US" dirty="0"/>
              <a:t>Build in redundancy every way possible (RAID, NICs, etc.)</a:t>
            </a:r>
          </a:p>
          <a:p>
            <a:pPr lvl="1"/>
            <a:r>
              <a:rPr lang="en-US" dirty="0"/>
              <a:t>OS patching and upgrades become difficult</a:t>
            </a:r>
          </a:p>
          <a:p>
            <a:pPr lvl="2"/>
            <a:r>
              <a:rPr lang="en-US" dirty="0"/>
              <a:t>Services must be compatible with new software versions</a:t>
            </a:r>
          </a:p>
          <a:p>
            <a:pPr lvl="2"/>
            <a:r>
              <a:rPr lang="en-US" dirty="0"/>
              <a:t>One service incompatibility may hold back upgrades and cause security issues</a:t>
            </a:r>
          </a:p>
          <a:p>
            <a:pPr lvl="1"/>
            <a:r>
              <a:rPr lang="en-US" dirty="0"/>
              <a:t>Forklift Upgrades</a:t>
            </a:r>
          </a:p>
          <a:p>
            <a:pPr lvl="2"/>
            <a:r>
              <a:rPr lang="en-US" dirty="0"/>
              <a:t>Wholesale replacement of a system – remove one machine and replace with another</a:t>
            </a:r>
          </a:p>
          <a:p>
            <a:pPr lvl="1"/>
            <a:r>
              <a:rPr lang="en-US" dirty="0"/>
              <a:t>Software package dependencies may conflict</a:t>
            </a:r>
          </a:p>
          <a:p>
            <a:pPr lvl="2"/>
            <a:r>
              <a:rPr lang="en-US" dirty="0"/>
              <a:t>One application requires a newer version of software that another cannot use</a:t>
            </a:r>
          </a:p>
          <a:p>
            <a:pPr lvl="1"/>
            <a:r>
              <a:rPr lang="en-US" dirty="0"/>
              <a:t>Difficult to schedule downtime</a:t>
            </a:r>
          </a:p>
          <a:p>
            <a:pPr lvl="2"/>
            <a:endParaRPr lang="en-US" dirty="0"/>
          </a:p>
        </p:txBody>
      </p:sp>
      <p:pic>
        <p:nvPicPr>
          <p:cNvPr id="2" name="Picture 1">
            <a:extLst>
              <a:ext uri="{FF2B5EF4-FFF2-40B4-BE49-F238E27FC236}">
                <a16:creationId xmlns:a16="http://schemas.microsoft.com/office/drawing/2014/main" id="{DAB87AA7-F80B-8444-9FC7-3C60D3B40B2F}"/>
              </a:ext>
            </a:extLst>
          </p:cNvPr>
          <p:cNvPicPr>
            <a:picLocks noChangeAspect="1"/>
          </p:cNvPicPr>
          <p:nvPr/>
        </p:nvPicPr>
        <p:blipFill>
          <a:blip r:embed="rId2"/>
          <a:stretch>
            <a:fillRect/>
          </a:stretch>
        </p:blipFill>
        <p:spPr>
          <a:xfrm>
            <a:off x="9894147" y="4165600"/>
            <a:ext cx="1972733" cy="1972733"/>
          </a:xfrm>
          <a:prstGeom prst="rect">
            <a:avLst/>
          </a:prstGeom>
        </p:spPr>
      </p:pic>
      <p:sp>
        <p:nvSpPr>
          <p:cNvPr id="3" name="Slide Number Placeholder 2">
            <a:extLst>
              <a:ext uri="{FF2B5EF4-FFF2-40B4-BE49-F238E27FC236}">
                <a16:creationId xmlns:a16="http://schemas.microsoft.com/office/drawing/2014/main" id="{EB3EC98E-0CB1-3044-BECD-1B367EBE608B}"/>
              </a:ext>
            </a:extLst>
          </p:cNvPr>
          <p:cNvSpPr>
            <a:spLocks noGrp="1"/>
          </p:cNvSpPr>
          <p:nvPr>
            <p:ph type="sldNum" sz="quarter" idx="12"/>
          </p:nvPr>
        </p:nvSpPr>
        <p:spPr/>
        <p:txBody>
          <a:bodyPr/>
          <a:lstStyle/>
          <a:p>
            <a:fld id="{8B519047-9AFA-4A82-8069-D12132B7B90E}" type="slidenum">
              <a:rPr lang="en-US" smtClean="0"/>
              <a:t>29</a:t>
            </a:fld>
            <a:endParaRPr lang="en-US" dirty="0"/>
          </a:p>
        </p:txBody>
      </p:sp>
    </p:spTree>
    <p:extLst>
      <p:ext uri="{BB962C8B-B14F-4D97-AF65-F5344CB8AC3E}">
        <p14:creationId xmlns:p14="http://schemas.microsoft.com/office/powerpoint/2010/main" val="3914166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Weekly Info</a:t>
            </a:r>
          </a:p>
        </p:txBody>
      </p:sp>
      <p:sp>
        <p:nvSpPr>
          <p:cNvPr id="3" name="Content Placeholder 2"/>
          <p:cNvSpPr>
            <a:spLocks noGrp="1"/>
          </p:cNvSpPr>
          <p:nvPr>
            <p:ph idx="1"/>
          </p:nvPr>
        </p:nvSpPr>
        <p:spPr>
          <a:xfrm>
            <a:off x="1097280" y="1855461"/>
            <a:ext cx="10058400" cy="4409151"/>
          </a:xfrm>
        </p:spPr>
        <p:txBody>
          <a:bodyPr>
            <a:normAutofit/>
          </a:bodyPr>
          <a:lstStyle/>
          <a:p>
            <a:r>
              <a:rPr lang="en-US" dirty="0"/>
              <a:t>“Happiness is not something ready made.  It comes from your own actions.” – Dalai Lama</a:t>
            </a:r>
          </a:p>
          <a:p>
            <a:r>
              <a:rPr lang="en-US" dirty="0"/>
              <a:t>Attendance</a:t>
            </a:r>
          </a:p>
          <a:p>
            <a:r>
              <a:rPr lang="en-US" dirty="0"/>
              <a:t>Good of the Class</a:t>
            </a:r>
          </a:p>
          <a:p>
            <a:pPr lvl="1"/>
            <a:r>
              <a:rPr lang="en-US" dirty="0"/>
              <a:t>Anything interesting from the summer?</a:t>
            </a:r>
          </a:p>
          <a:p>
            <a:r>
              <a:rPr lang="en-US" dirty="0"/>
              <a:t>Preferred method of communication is E-Mail.</a:t>
            </a:r>
          </a:p>
          <a:p>
            <a:r>
              <a:rPr lang="en-US" dirty="0"/>
              <a:t>“If you don’t have influence, you will never be able to lead others”</a:t>
            </a:r>
            <a:br>
              <a:rPr lang="en-US" dirty="0"/>
            </a:br>
            <a:r>
              <a:rPr lang="en-US" dirty="0"/>
              <a:t>- John C. Maxwell</a:t>
            </a:r>
          </a:p>
        </p:txBody>
      </p:sp>
      <p:pic>
        <p:nvPicPr>
          <p:cNvPr id="2050" name="Picture 2" descr="https://encrypted-tbn3.gstatic.com/images?q=tbn:ANd9GcR-th0nN1gy_ewg6XmEl58diIhSbvl1jCUFFTHTupayw6wdVQ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4629" y="2776658"/>
            <a:ext cx="2855059" cy="348795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0C7F84C-0D76-3042-9BEE-3BAEC2492EC7}"/>
              </a:ext>
            </a:extLst>
          </p:cNvPr>
          <p:cNvSpPr>
            <a:spLocks noGrp="1"/>
          </p:cNvSpPr>
          <p:nvPr>
            <p:ph type="sldNum" sz="quarter" idx="12"/>
          </p:nvPr>
        </p:nvSpPr>
        <p:spPr/>
        <p:txBody>
          <a:bodyPr/>
          <a:lstStyle/>
          <a:p>
            <a:fld id="{8B519047-9AFA-4A82-8069-D12132B7B90E}" type="slidenum">
              <a:rPr lang="en-US" smtClean="0"/>
              <a:t>3</a:t>
            </a:fld>
            <a:endParaRPr lang="en-US" dirty="0"/>
          </a:p>
        </p:txBody>
      </p:sp>
    </p:spTree>
    <p:extLst>
      <p:ext uri="{BB962C8B-B14F-4D97-AF65-F5344CB8AC3E}">
        <p14:creationId xmlns:p14="http://schemas.microsoft.com/office/powerpoint/2010/main" val="4063888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5C250-7FB5-9245-A873-BA9A3D7EC7C8}"/>
              </a:ext>
            </a:extLst>
          </p:cNvPr>
          <p:cNvSpPr>
            <a:spLocks noGrp="1"/>
          </p:cNvSpPr>
          <p:nvPr>
            <p:ph type="title"/>
          </p:nvPr>
        </p:nvSpPr>
        <p:spPr/>
        <p:txBody>
          <a:bodyPr/>
          <a:lstStyle/>
          <a:p>
            <a:r>
              <a:rPr lang="en-US" dirty="0"/>
              <a:t>Server Hardware Strategies</a:t>
            </a:r>
          </a:p>
        </p:txBody>
      </p:sp>
      <p:sp>
        <p:nvSpPr>
          <p:cNvPr id="6" name="Content Placeholder 5">
            <a:extLst>
              <a:ext uri="{FF2B5EF4-FFF2-40B4-BE49-F238E27FC236}">
                <a16:creationId xmlns:a16="http://schemas.microsoft.com/office/drawing/2014/main" id="{6FD1EF3B-49A6-C94E-AED8-EEF83DDF12BF}"/>
              </a:ext>
            </a:extLst>
          </p:cNvPr>
          <p:cNvSpPr>
            <a:spLocks noGrp="1"/>
          </p:cNvSpPr>
          <p:nvPr>
            <p:ph idx="1"/>
          </p:nvPr>
        </p:nvSpPr>
        <p:spPr>
          <a:xfrm>
            <a:off x="1097280" y="1845733"/>
            <a:ext cx="10058400" cy="4498623"/>
          </a:xfrm>
        </p:spPr>
        <p:txBody>
          <a:bodyPr>
            <a:normAutofit/>
          </a:bodyPr>
          <a:lstStyle/>
          <a:p>
            <a:r>
              <a:rPr lang="en-US" dirty="0"/>
              <a:t>Beautiful snowflakes</a:t>
            </a:r>
          </a:p>
          <a:p>
            <a:pPr lvl="1"/>
            <a:r>
              <a:rPr lang="en-US" dirty="0"/>
              <a:t>Separate machines for each separate service – preferred over a single machine for many services</a:t>
            </a:r>
          </a:p>
          <a:p>
            <a:pPr lvl="1"/>
            <a:r>
              <a:rPr lang="en-US" dirty="0"/>
              <a:t>Each machine sized according to the necessary resources (RAM, CPU, disk, etc.)</a:t>
            </a:r>
          </a:p>
          <a:p>
            <a:pPr lvl="1"/>
            <a:r>
              <a:rPr lang="en-US" dirty="0"/>
              <a:t>Fleet of unique machines</a:t>
            </a:r>
          </a:p>
          <a:p>
            <a:pPr lvl="2"/>
            <a:r>
              <a:rPr lang="en-US" dirty="0"/>
              <a:t>Can be difficult to manage</a:t>
            </a:r>
          </a:p>
          <a:p>
            <a:pPr lvl="2"/>
            <a:r>
              <a:rPr lang="en-US" dirty="0"/>
              <a:t>Adds administrative overhead</a:t>
            </a:r>
          </a:p>
          <a:p>
            <a:pPr lvl="2"/>
            <a:r>
              <a:rPr lang="en-US" dirty="0"/>
              <a:t>Different configurations or technologies for each machine</a:t>
            </a:r>
          </a:p>
          <a:p>
            <a:pPr lvl="1"/>
            <a:r>
              <a:rPr lang="en-US" dirty="0"/>
              <a:t>Asset tracking becomes more important</a:t>
            </a:r>
          </a:p>
          <a:p>
            <a:pPr lvl="2"/>
            <a:r>
              <a:rPr lang="en-US" dirty="0"/>
              <a:t>Each machine’s applications, configurations, and specifications need to be documented!</a:t>
            </a:r>
          </a:p>
          <a:p>
            <a:pPr lvl="2"/>
            <a:r>
              <a:rPr lang="en-US" dirty="0"/>
              <a:t>A machine owner or administrator should be added wherever possible – who knows it best?</a:t>
            </a:r>
          </a:p>
          <a:p>
            <a:pPr lvl="1"/>
            <a:r>
              <a:rPr lang="en-US" dirty="0"/>
              <a:t>Automation becomes key</a:t>
            </a:r>
          </a:p>
          <a:p>
            <a:pPr lvl="2"/>
            <a:r>
              <a:rPr lang="en-US" dirty="0"/>
              <a:t>Automate patching, backups, data collection so it can be applied to many machines at once</a:t>
            </a:r>
          </a:p>
          <a:p>
            <a:pPr lvl="1"/>
            <a:r>
              <a:rPr lang="en-US" dirty="0"/>
              <a:t>Reduce variation</a:t>
            </a:r>
          </a:p>
          <a:p>
            <a:pPr lvl="2"/>
            <a:r>
              <a:rPr lang="en-US" dirty="0"/>
              <a:t>Having a standard hardware vendor and standard configuration helps reduce overhead</a:t>
            </a:r>
          </a:p>
          <a:p>
            <a:pPr lvl="2"/>
            <a:r>
              <a:rPr lang="en-US" dirty="0"/>
              <a:t>Limit the number of hardware configurations and OS variations</a:t>
            </a:r>
          </a:p>
        </p:txBody>
      </p:sp>
      <p:pic>
        <p:nvPicPr>
          <p:cNvPr id="2" name="Picture 1">
            <a:extLst>
              <a:ext uri="{FF2B5EF4-FFF2-40B4-BE49-F238E27FC236}">
                <a16:creationId xmlns:a16="http://schemas.microsoft.com/office/drawing/2014/main" id="{DAB87AA7-F80B-8444-9FC7-3C60D3B40B2F}"/>
              </a:ext>
            </a:extLst>
          </p:cNvPr>
          <p:cNvPicPr>
            <a:picLocks noChangeAspect="1"/>
          </p:cNvPicPr>
          <p:nvPr/>
        </p:nvPicPr>
        <p:blipFill>
          <a:blip r:embed="rId2"/>
          <a:stretch>
            <a:fillRect/>
          </a:stretch>
        </p:blipFill>
        <p:spPr>
          <a:xfrm>
            <a:off x="9894147" y="4165600"/>
            <a:ext cx="1972733" cy="1972733"/>
          </a:xfrm>
          <a:prstGeom prst="rect">
            <a:avLst/>
          </a:prstGeom>
        </p:spPr>
      </p:pic>
      <p:sp>
        <p:nvSpPr>
          <p:cNvPr id="3" name="Slide Number Placeholder 2">
            <a:extLst>
              <a:ext uri="{FF2B5EF4-FFF2-40B4-BE49-F238E27FC236}">
                <a16:creationId xmlns:a16="http://schemas.microsoft.com/office/drawing/2014/main" id="{D0C0CFDC-F7E2-AA45-9FF2-1BE0F4F2ADEF}"/>
              </a:ext>
            </a:extLst>
          </p:cNvPr>
          <p:cNvSpPr>
            <a:spLocks noGrp="1"/>
          </p:cNvSpPr>
          <p:nvPr>
            <p:ph type="sldNum" sz="quarter" idx="12"/>
          </p:nvPr>
        </p:nvSpPr>
        <p:spPr/>
        <p:txBody>
          <a:bodyPr/>
          <a:lstStyle/>
          <a:p>
            <a:fld id="{8B519047-9AFA-4A82-8069-D12132B7B90E}" type="slidenum">
              <a:rPr lang="en-US" smtClean="0"/>
              <a:t>30</a:t>
            </a:fld>
            <a:endParaRPr lang="en-US" dirty="0"/>
          </a:p>
        </p:txBody>
      </p:sp>
    </p:spTree>
    <p:extLst>
      <p:ext uri="{BB962C8B-B14F-4D97-AF65-F5344CB8AC3E}">
        <p14:creationId xmlns:p14="http://schemas.microsoft.com/office/powerpoint/2010/main" val="713709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5C250-7FB5-9245-A873-BA9A3D7EC7C8}"/>
              </a:ext>
            </a:extLst>
          </p:cNvPr>
          <p:cNvSpPr>
            <a:spLocks noGrp="1"/>
          </p:cNvSpPr>
          <p:nvPr>
            <p:ph type="title"/>
          </p:nvPr>
        </p:nvSpPr>
        <p:spPr/>
        <p:txBody>
          <a:bodyPr/>
          <a:lstStyle/>
          <a:p>
            <a:r>
              <a:rPr lang="en-US" dirty="0"/>
              <a:t>Server Hardware Strategies</a:t>
            </a:r>
          </a:p>
        </p:txBody>
      </p:sp>
      <p:sp>
        <p:nvSpPr>
          <p:cNvPr id="6" name="Content Placeholder 5">
            <a:extLst>
              <a:ext uri="{FF2B5EF4-FFF2-40B4-BE49-F238E27FC236}">
                <a16:creationId xmlns:a16="http://schemas.microsoft.com/office/drawing/2014/main" id="{6FD1EF3B-49A6-C94E-AED8-EEF83DDF12BF}"/>
              </a:ext>
            </a:extLst>
          </p:cNvPr>
          <p:cNvSpPr>
            <a:spLocks noGrp="1"/>
          </p:cNvSpPr>
          <p:nvPr>
            <p:ph idx="1"/>
          </p:nvPr>
        </p:nvSpPr>
        <p:spPr>
          <a:xfrm>
            <a:off x="1097280" y="1845733"/>
            <a:ext cx="10058400" cy="4419599"/>
          </a:xfrm>
        </p:spPr>
        <p:txBody>
          <a:bodyPr>
            <a:normAutofit/>
          </a:bodyPr>
          <a:lstStyle/>
          <a:p>
            <a:r>
              <a:rPr lang="en-US" dirty="0"/>
              <a:t>Fractional Allocation</a:t>
            </a:r>
          </a:p>
          <a:p>
            <a:pPr lvl="1"/>
            <a:r>
              <a:rPr lang="en-US" dirty="0"/>
              <a:t>Buy similar or identical hardware in bulk, getting discounts and streamlining configurations</a:t>
            </a:r>
          </a:p>
          <a:p>
            <a:pPr lvl="1"/>
            <a:r>
              <a:rPr lang="en-US" dirty="0"/>
              <a:t>Fractionalize the hardware in the form of containers or Virtual Machines</a:t>
            </a:r>
          </a:p>
          <a:p>
            <a:pPr lvl="1"/>
            <a:r>
              <a:rPr lang="en-US" dirty="0"/>
              <a:t>Provides for better use of resources and easier resource adjustments</a:t>
            </a:r>
          </a:p>
          <a:p>
            <a:pPr lvl="2"/>
            <a:r>
              <a:rPr lang="en-US" dirty="0"/>
              <a:t>Change CPU count, RAM allocation, or disk size from your desk instead of going inside the data center</a:t>
            </a:r>
          </a:p>
          <a:p>
            <a:pPr lvl="2"/>
            <a:r>
              <a:rPr lang="en-US" dirty="0"/>
              <a:t>Adjust the number of VM’s on a physical host to best utilize the underlying resources</a:t>
            </a:r>
          </a:p>
          <a:p>
            <a:pPr lvl="2"/>
            <a:r>
              <a:rPr lang="en-US" u="sng" dirty="0"/>
              <a:t>Stranded capacity</a:t>
            </a:r>
            <a:r>
              <a:rPr lang="en-US" dirty="0"/>
              <a:t> – wasted server resources, unusable by other applications or services</a:t>
            </a:r>
          </a:p>
          <a:p>
            <a:pPr lvl="1"/>
            <a:r>
              <a:rPr lang="en-US" dirty="0"/>
              <a:t>Server Independence – each VM can run a different OS</a:t>
            </a:r>
          </a:p>
          <a:p>
            <a:pPr lvl="1"/>
            <a:r>
              <a:rPr lang="en-US" dirty="0"/>
              <a:t>Resource Isolation – RAM/CPU/etc. committed to one machine can’t be used by another</a:t>
            </a:r>
          </a:p>
          <a:p>
            <a:pPr lvl="2"/>
            <a:r>
              <a:rPr lang="en-US" dirty="0"/>
              <a:t>One runaway process won’t affect another service</a:t>
            </a:r>
          </a:p>
          <a:p>
            <a:pPr lvl="1"/>
            <a:r>
              <a:rPr lang="en-US" dirty="0"/>
              <a:t>Security – One compromised server won’t affect all others</a:t>
            </a:r>
          </a:p>
          <a:p>
            <a:pPr lvl="2"/>
            <a:r>
              <a:rPr lang="en-US" dirty="0"/>
              <a:t>Separation of duties to different application teams</a:t>
            </a:r>
          </a:p>
          <a:p>
            <a:pPr lvl="1"/>
            <a:r>
              <a:rPr lang="en-US" dirty="0"/>
              <a:t>Reduced dependency conflicts</a:t>
            </a:r>
          </a:p>
          <a:p>
            <a:pPr lvl="2"/>
            <a:r>
              <a:rPr lang="en-US" dirty="0"/>
              <a:t>Each system can have its own set of supporting software packages and libraries</a:t>
            </a:r>
          </a:p>
        </p:txBody>
      </p:sp>
      <p:pic>
        <p:nvPicPr>
          <p:cNvPr id="2" name="Picture 1">
            <a:extLst>
              <a:ext uri="{FF2B5EF4-FFF2-40B4-BE49-F238E27FC236}">
                <a16:creationId xmlns:a16="http://schemas.microsoft.com/office/drawing/2014/main" id="{DAB87AA7-F80B-8444-9FC7-3C60D3B40B2F}"/>
              </a:ext>
            </a:extLst>
          </p:cNvPr>
          <p:cNvPicPr>
            <a:picLocks noChangeAspect="1"/>
          </p:cNvPicPr>
          <p:nvPr/>
        </p:nvPicPr>
        <p:blipFill>
          <a:blip r:embed="rId2"/>
          <a:stretch>
            <a:fillRect/>
          </a:stretch>
        </p:blipFill>
        <p:spPr>
          <a:xfrm>
            <a:off x="9894147" y="4165600"/>
            <a:ext cx="1972733" cy="1972733"/>
          </a:xfrm>
          <a:prstGeom prst="rect">
            <a:avLst/>
          </a:prstGeom>
        </p:spPr>
      </p:pic>
      <p:sp>
        <p:nvSpPr>
          <p:cNvPr id="3" name="Slide Number Placeholder 2">
            <a:extLst>
              <a:ext uri="{FF2B5EF4-FFF2-40B4-BE49-F238E27FC236}">
                <a16:creationId xmlns:a16="http://schemas.microsoft.com/office/drawing/2014/main" id="{C602BC31-444F-FB4A-A76C-17B53AB0D1AE}"/>
              </a:ext>
            </a:extLst>
          </p:cNvPr>
          <p:cNvSpPr>
            <a:spLocks noGrp="1"/>
          </p:cNvSpPr>
          <p:nvPr>
            <p:ph type="sldNum" sz="quarter" idx="12"/>
          </p:nvPr>
        </p:nvSpPr>
        <p:spPr/>
        <p:txBody>
          <a:bodyPr/>
          <a:lstStyle/>
          <a:p>
            <a:fld id="{8B519047-9AFA-4A82-8069-D12132B7B90E}" type="slidenum">
              <a:rPr lang="en-US" smtClean="0"/>
              <a:t>31</a:t>
            </a:fld>
            <a:endParaRPr lang="en-US" dirty="0"/>
          </a:p>
        </p:txBody>
      </p:sp>
    </p:spTree>
    <p:extLst>
      <p:ext uri="{BB962C8B-B14F-4D97-AF65-F5344CB8AC3E}">
        <p14:creationId xmlns:p14="http://schemas.microsoft.com/office/powerpoint/2010/main" val="3249274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5C250-7FB5-9245-A873-BA9A3D7EC7C8}"/>
              </a:ext>
            </a:extLst>
          </p:cNvPr>
          <p:cNvSpPr>
            <a:spLocks noGrp="1"/>
          </p:cNvSpPr>
          <p:nvPr>
            <p:ph type="title"/>
          </p:nvPr>
        </p:nvSpPr>
        <p:spPr/>
        <p:txBody>
          <a:bodyPr/>
          <a:lstStyle/>
          <a:p>
            <a:r>
              <a:rPr lang="en-US" dirty="0"/>
              <a:t>Server Hardware Strategies</a:t>
            </a:r>
          </a:p>
        </p:txBody>
      </p:sp>
      <p:sp>
        <p:nvSpPr>
          <p:cNvPr id="6" name="Content Placeholder 5">
            <a:extLst>
              <a:ext uri="{FF2B5EF4-FFF2-40B4-BE49-F238E27FC236}">
                <a16:creationId xmlns:a16="http://schemas.microsoft.com/office/drawing/2014/main" id="{6FD1EF3B-49A6-C94E-AED8-EEF83DDF12BF}"/>
              </a:ext>
            </a:extLst>
          </p:cNvPr>
          <p:cNvSpPr>
            <a:spLocks noGrp="1"/>
          </p:cNvSpPr>
          <p:nvPr>
            <p:ph idx="1"/>
          </p:nvPr>
        </p:nvSpPr>
        <p:spPr>
          <a:xfrm>
            <a:off x="1097280" y="1845733"/>
            <a:ext cx="10058400" cy="4419599"/>
          </a:xfrm>
        </p:spPr>
        <p:txBody>
          <a:bodyPr>
            <a:normAutofit/>
          </a:bodyPr>
          <a:lstStyle/>
          <a:p>
            <a:r>
              <a:rPr lang="en-US" dirty="0"/>
              <a:t>Fractional Allocation</a:t>
            </a:r>
          </a:p>
          <a:p>
            <a:pPr lvl="1"/>
            <a:r>
              <a:rPr lang="en-US" dirty="0"/>
              <a:t>VM Clusters can be configured with API calls</a:t>
            </a:r>
          </a:p>
          <a:p>
            <a:pPr lvl="2"/>
            <a:r>
              <a:rPr lang="en-US" dirty="0"/>
              <a:t>Automation and interfaces can be put in place to allow users to create VM’s</a:t>
            </a:r>
          </a:p>
          <a:p>
            <a:pPr lvl="2"/>
            <a:r>
              <a:rPr lang="en-US" dirty="0"/>
              <a:t>It is important to determine who can create or make changes to VM configurations</a:t>
            </a:r>
          </a:p>
          <a:p>
            <a:pPr lvl="2"/>
            <a:r>
              <a:rPr lang="en-US" dirty="0"/>
              <a:t>Limits should be in place to prevent over-allocation of resources</a:t>
            </a:r>
          </a:p>
          <a:p>
            <a:pPr lvl="3"/>
            <a:r>
              <a:rPr lang="en-US" dirty="0"/>
              <a:t>A rouge developer shouldn’t be able to consume all of a hosts resources!</a:t>
            </a:r>
          </a:p>
          <a:p>
            <a:pPr lvl="2"/>
            <a:r>
              <a:rPr lang="en-US" dirty="0"/>
              <a:t>Users are easily confused – keep it simple!</a:t>
            </a:r>
          </a:p>
          <a:p>
            <a:pPr lvl="1"/>
            <a:r>
              <a:rPr lang="en-US" dirty="0"/>
              <a:t>VM Clusters can be expanded on the fly</a:t>
            </a:r>
          </a:p>
          <a:p>
            <a:pPr lvl="2"/>
            <a:r>
              <a:rPr lang="en-US" dirty="0"/>
              <a:t>VM’s can be migrated between hosts live</a:t>
            </a:r>
          </a:p>
          <a:p>
            <a:pPr lvl="2"/>
            <a:r>
              <a:rPr lang="en-US" dirty="0"/>
              <a:t>VM hosts can be added to and removed from the cluster without interruption</a:t>
            </a:r>
          </a:p>
          <a:p>
            <a:pPr lvl="1"/>
            <a:r>
              <a:rPr lang="en-US" dirty="0"/>
              <a:t>Create clusters with spare capacity for maintenance and failures</a:t>
            </a:r>
          </a:p>
          <a:p>
            <a:pPr lvl="2"/>
            <a:r>
              <a:rPr lang="en-US" dirty="0"/>
              <a:t>Can all your VM guests run if one host fails?</a:t>
            </a:r>
          </a:p>
          <a:p>
            <a:pPr lvl="2"/>
            <a:r>
              <a:rPr lang="en-US" dirty="0"/>
              <a:t>Have a spare machine, or spare capacity on each machine</a:t>
            </a:r>
          </a:p>
          <a:p>
            <a:pPr lvl="2"/>
            <a:r>
              <a:rPr lang="en-US" dirty="0"/>
              <a:t>This is often called N+1 allocation</a:t>
            </a:r>
          </a:p>
        </p:txBody>
      </p:sp>
      <p:pic>
        <p:nvPicPr>
          <p:cNvPr id="2" name="Picture 1">
            <a:extLst>
              <a:ext uri="{FF2B5EF4-FFF2-40B4-BE49-F238E27FC236}">
                <a16:creationId xmlns:a16="http://schemas.microsoft.com/office/drawing/2014/main" id="{DAB87AA7-F80B-8444-9FC7-3C60D3B40B2F}"/>
              </a:ext>
            </a:extLst>
          </p:cNvPr>
          <p:cNvPicPr>
            <a:picLocks noChangeAspect="1"/>
          </p:cNvPicPr>
          <p:nvPr/>
        </p:nvPicPr>
        <p:blipFill>
          <a:blip r:embed="rId2"/>
          <a:stretch>
            <a:fillRect/>
          </a:stretch>
        </p:blipFill>
        <p:spPr>
          <a:xfrm>
            <a:off x="9894147" y="4165600"/>
            <a:ext cx="1972733" cy="1972733"/>
          </a:xfrm>
          <a:prstGeom prst="rect">
            <a:avLst/>
          </a:prstGeom>
        </p:spPr>
      </p:pic>
      <p:sp>
        <p:nvSpPr>
          <p:cNvPr id="3" name="Slide Number Placeholder 2">
            <a:extLst>
              <a:ext uri="{FF2B5EF4-FFF2-40B4-BE49-F238E27FC236}">
                <a16:creationId xmlns:a16="http://schemas.microsoft.com/office/drawing/2014/main" id="{C497E122-D005-364A-B43F-E18603F64F79}"/>
              </a:ext>
            </a:extLst>
          </p:cNvPr>
          <p:cNvSpPr>
            <a:spLocks noGrp="1"/>
          </p:cNvSpPr>
          <p:nvPr>
            <p:ph type="sldNum" sz="quarter" idx="12"/>
          </p:nvPr>
        </p:nvSpPr>
        <p:spPr/>
        <p:txBody>
          <a:bodyPr/>
          <a:lstStyle/>
          <a:p>
            <a:fld id="{8B519047-9AFA-4A82-8069-D12132B7B90E}" type="slidenum">
              <a:rPr lang="en-US" smtClean="0"/>
              <a:t>32</a:t>
            </a:fld>
            <a:endParaRPr lang="en-US" dirty="0"/>
          </a:p>
        </p:txBody>
      </p:sp>
    </p:spTree>
    <p:extLst>
      <p:ext uri="{BB962C8B-B14F-4D97-AF65-F5344CB8AC3E}">
        <p14:creationId xmlns:p14="http://schemas.microsoft.com/office/powerpoint/2010/main" val="1632100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5C250-7FB5-9245-A873-BA9A3D7EC7C8}"/>
              </a:ext>
            </a:extLst>
          </p:cNvPr>
          <p:cNvSpPr>
            <a:spLocks noGrp="1"/>
          </p:cNvSpPr>
          <p:nvPr>
            <p:ph type="title"/>
          </p:nvPr>
        </p:nvSpPr>
        <p:spPr/>
        <p:txBody>
          <a:bodyPr/>
          <a:lstStyle/>
          <a:p>
            <a:r>
              <a:rPr lang="en-US" dirty="0"/>
              <a:t>Server Hardware Strategies</a:t>
            </a:r>
          </a:p>
        </p:txBody>
      </p:sp>
      <p:sp>
        <p:nvSpPr>
          <p:cNvPr id="6" name="Content Placeholder 5">
            <a:extLst>
              <a:ext uri="{FF2B5EF4-FFF2-40B4-BE49-F238E27FC236}">
                <a16:creationId xmlns:a16="http://schemas.microsoft.com/office/drawing/2014/main" id="{6FD1EF3B-49A6-C94E-AED8-EEF83DDF12BF}"/>
              </a:ext>
            </a:extLst>
          </p:cNvPr>
          <p:cNvSpPr>
            <a:spLocks noGrp="1"/>
          </p:cNvSpPr>
          <p:nvPr>
            <p:ph idx="1"/>
          </p:nvPr>
        </p:nvSpPr>
        <p:spPr>
          <a:xfrm>
            <a:off x="1097280" y="1845733"/>
            <a:ext cx="10058400" cy="4419599"/>
          </a:xfrm>
        </p:spPr>
        <p:txBody>
          <a:bodyPr>
            <a:normAutofit/>
          </a:bodyPr>
          <a:lstStyle/>
          <a:p>
            <a:r>
              <a:rPr lang="en-US" dirty="0"/>
              <a:t>Fractional Allocation</a:t>
            </a:r>
          </a:p>
          <a:p>
            <a:pPr lvl="1"/>
            <a:r>
              <a:rPr lang="en-US" dirty="0"/>
              <a:t>Containerization</a:t>
            </a:r>
          </a:p>
          <a:p>
            <a:pPr lvl="2"/>
            <a:r>
              <a:rPr lang="en-US" dirty="0"/>
              <a:t>A virtualization technique at the process level, within an individual server</a:t>
            </a:r>
          </a:p>
          <a:p>
            <a:pPr lvl="2"/>
            <a:r>
              <a:rPr lang="en-US" dirty="0"/>
              <a:t>A group of processes are isolated on a single machine</a:t>
            </a:r>
          </a:p>
          <a:p>
            <a:pPr lvl="2"/>
            <a:r>
              <a:rPr lang="en-US" dirty="0"/>
              <a:t>Multiple containers may be run on a single machine</a:t>
            </a:r>
          </a:p>
          <a:p>
            <a:pPr lvl="2"/>
            <a:r>
              <a:rPr lang="en-US" dirty="0"/>
              <a:t>Each container is self-contained, preventing dependency conflicts</a:t>
            </a:r>
          </a:p>
          <a:p>
            <a:pPr lvl="2"/>
            <a:r>
              <a:rPr lang="en-US" dirty="0"/>
              <a:t>Typically the container OS is stripped down, and necessary software is installed within the container</a:t>
            </a:r>
          </a:p>
          <a:p>
            <a:pPr lvl="3"/>
            <a:r>
              <a:rPr lang="en-US" dirty="0"/>
              <a:t>Containers will usually share the underlying kernel and management framework of the host OS</a:t>
            </a:r>
          </a:p>
          <a:p>
            <a:pPr lvl="2"/>
            <a:r>
              <a:rPr lang="en-US" dirty="0"/>
              <a:t>Self-service container creation and administration is also possible</a:t>
            </a:r>
          </a:p>
          <a:p>
            <a:pPr lvl="2"/>
            <a:r>
              <a:rPr lang="en-US" dirty="0"/>
              <a:t>Re-producibility is key!</a:t>
            </a:r>
          </a:p>
          <a:p>
            <a:pPr lvl="3"/>
            <a:r>
              <a:rPr lang="en-US" dirty="0"/>
              <a:t>A container may need to be destroyed and re-deployed to take advantage of underlying kernel upgrades</a:t>
            </a:r>
          </a:p>
          <a:p>
            <a:pPr lvl="3"/>
            <a:r>
              <a:rPr lang="en-US" dirty="0"/>
              <a:t>Create the container in a way that it can be easily reproduced</a:t>
            </a:r>
          </a:p>
          <a:p>
            <a:r>
              <a:rPr lang="en-US" dirty="0"/>
              <a:t>Pets vs. Cattle</a:t>
            </a:r>
          </a:p>
          <a:p>
            <a:pPr lvl="1"/>
            <a:r>
              <a:rPr lang="en-US" dirty="0"/>
              <a:t>Disposable servers make it easy to replace and refresh hardware</a:t>
            </a:r>
          </a:p>
        </p:txBody>
      </p:sp>
      <p:pic>
        <p:nvPicPr>
          <p:cNvPr id="2" name="Picture 1">
            <a:extLst>
              <a:ext uri="{FF2B5EF4-FFF2-40B4-BE49-F238E27FC236}">
                <a16:creationId xmlns:a16="http://schemas.microsoft.com/office/drawing/2014/main" id="{DAB87AA7-F80B-8444-9FC7-3C60D3B40B2F}"/>
              </a:ext>
            </a:extLst>
          </p:cNvPr>
          <p:cNvPicPr>
            <a:picLocks noChangeAspect="1"/>
          </p:cNvPicPr>
          <p:nvPr/>
        </p:nvPicPr>
        <p:blipFill>
          <a:blip r:embed="rId2"/>
          <a:stretch>
            <a:fillRect/>
          </a:stretch>
        </p:blipFill>
        <p:spPr>
          <a:xfrm>
            <a:off x="9894147" y="4165600"/>
            <a:ext cx="1972733" cy="1972733"/>
          </a:xfrm>
          <a:prstGeom prst="rect">
            <a:avLst/>
          </a:prstGeom>
        </p:spPr>
      </p:pic>
      <p:sp>
        <p:nvSpPr>
          <p:cNvPr id="3" name="Slide Number Placeholder 2">
            <a:extLst>
              <a:ext uri="{FF2B5EF4-FFF2-40B4-BE49-F238E27FC236}">
                <a16:creationId xmlns:a16="http://schemas.microsoft.com/office/drawing/2014/main" id="{811D95B8-B9D0-EC40-A703-D505DFB88DE5}"/>
              </a:ext>
            </a:extLst>
          </p:cNvPr>
          <p:cNvSpPr>
            <a:spLocks noGrp="1"/>
          </p:cNvSpPr>
          <p:nvPr>
            <p:ph type="sldNum" sz="quarter" idx="12"/>
          </p:nvPr>
        </p:nvSpPr>
        <p:spPr/>
        <p:txBody>
          <a:bodyPr/>
          <a:lstStyle/>
          <a:p>
            <a:fld id="{8B519047-9AFA-4A82-8069-D12132B7B90E}" type="slidenum">
              <a:rPr lang="en-US" smtClean="0"/>
              <a:t>33</a:t>
            </a:fld>
            <a:endParaRPr lang="en-US" dirty="0"/>
          </a:p>
        </p:txBody>
      </p:sp>
    </p:spTree>
    <p:extLst>
      <p:ext uri="{BB962C8B-B14F-4D97-AF65-F5344CB8AC3E}">
        <p14:creationId xmlns:p14="http://schemas.microsoft.com/office/powerpoint/2010/main" val="2107159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5C250-7FB5-9245-A873-BA9A3D7EC7C8}"/>
              </a:ext>
            </a:extLst>
          </p:cNvPr>
          <p:cNvSpPr>
            <a:spLocks noGrp="1"/>
          </p:cNvSpPr>
          <p:nvPr>
            <p:ph type="title"/>
          </p:nvPr>
        </p:nvSpPr>
        <p:spPr/>
        <p:txBody>
          <a:bodyPr/>
          <a:lstStyle/>
          <a:p>
            <a:r>
              <a:rPr lang="en-US" dirty="0"/>
              <a:t>Server Hardware Strategies</a:t>
            </a:r>
          </a:p>
        </p:txBody>
      </p:sp>
      <p:sp>
        <p:nvSpPr>
          <p:cNvPr id="6" name="Content Placeholder 5">
            <a:extLst>
              <a:ext uri="{FF2B5EF4-FFF2-40B4-BE49-F238E27FC236}">
                <a16:creationId xmlns:a16="http://schemas.microsoft.com/office/drawing/2014/main" id="{6FD1EF3B-49A6-C94E-AED8-EEF83DDF12BF}"/>
              </a:ext>
            </a:extLst>
          </p:cNvPr>
          <p:cNvSpPr>
            <a:spLocks noGrp="1"/>
          </p:cNvSpPr>
          <p:nvPr>
            <p:ph idx="1"/>
          </p:nvPr>
        </p:nvSpPr>
        <p:spPr>
          <a:xfrm>
            <a:off x="1097280" y="1845733"/>
            <a:ext cx="10058400" cy="4419599"/>
          </a:xfrm>
        </p:spPr>
        <p:txBody>
          <a:bodyPr>
            <a:normAutofit/>
          </a:bodyPr>
          <a:lstStyle/>
          <a:p>
            <a:r>
              <a:rPr lang="en-US" dirty="0"/>
              <a:t>Grid Computing</a:t>
            </a:r>
          </a:p>
          <a:p>
            <a:pPr lvl="1"/>
            <a:r>
              <a:rPr lang="en-US" dirty="0"/>
              <a:t>Take many similar machines and manage as a single unit</a:t>
            </a:r>
          </a:p>
          <a:p>
            <a:pPr lvl="1"/>
            <a:r>
              <a:rPr lang="en-US" dirty="0"/>
              <a:t>Scheduling must mix requests to minimize downtime</a:t>
            </a:r>
          </a:p>
          <a:p>
            <a:pPr lvl="1"/>
            <a:r>
              <a:rPr lang="en-US" dirty="0"/>
              <a:t>Various different algorithms can be used to maximize utilization</a:t>
            </a:r>
          </a:p>
          <a:p>
            <a:pPr lvl="2"/>
            <a:r>
              <a:rPr lang="en-US" dirty="0"/>
              <a:t>Google has simulators to run test new algorithms before they are put in to production</a:t>
            </a:r>
          </a:p>
          <a:p>
            <a:pPr lvl="1"/>
            <a:r>
              <a:rPr lang="en-US" dirty="0"/>
              <a:t>All machines typically run under the same OS configuration</a:t>
            </a:r>
          </a:p>
          <a:p>
            <a:pPr lvl="1"/>
            <a:r>
              <a:rPr lang="en-US" dirty="0"/>
              <a:t>Machines can easily be added, removed, or rebuilt in case of problems</a:t>
            </a:r>
          </a:p>
          <a:p>
            <a:pPr lvl="1"/>
            <a:r>
              <a:rPr lang="en-US" dirty="0"/>
              <a:t>Computational requirements can dictate quantity and quality of components</a:t>
            </a:r>
          </a:p>
          <a:p>
            <a:pPr lvl="2"/>
            <a:r>
              <a:rPr lang="en-US" dirty="0"/>
              <a:t>Fewer faster CPU’s, or more less powerful CPU’s</a:t>
            </a:r>
          </a:p>
          <a:p>
            <a:pPr lvl="1"/>
            <a:r>
              <a:rPr lang="en-US" dirty="0"/>
              <a:t>Easier to manage</a:t>
            </a:r>
          </a:p>
          <a:p>
            <a:pPr lvl="2"/>
            <a:r>
              <a:rPr lang="en-US" dirty="0"/>
              <a:t>Grid nodes are cattle and can be easily replaced</a:t>
            </a:r>
          </a:p>
          <a:p>
            <a:pPr lvl="1"/>
            <a:r>
              <a:rPr lang="en-US" dirty="0"/>
              <a:t>Often used for compute intensive tasks</a:t>
            </a:r>
          </a:p>
          <a:p>
            <a:pPr lvl="2"/>
            <a:r>
              <a:rPr lang="en-US" dirty="0"/>
              <a:t>Weather simulations, stock forecasts, Bitcoin mining, etc.</a:t>
            </a:r>
          </a:p>
          <a:p>
            <a:pPr lvl="1"/>
            <a:r>
              <a:rPr lang="en-US" dirty="0"/>
              <a:t>Jobs typically run in a batch nature</a:t>
            </a:r>
          </a:p>
        </p:txBody>
      </p:sp>
      <p:pic>
        <p:nvPicPr>
          <p:cNvPr id="2" name="Picture 1">
            <a:extLst>
              <a:ext uri="{FF2B5EF4-FFF2-40B4-BE49-F238E27FC236}">
                <a16:creationId xmlns:a16="http://schemas.microsoft.com/office/drawing/2014/main" id="{DAB87AA7-F80B-8444-9FC7-3C60D3B40B2F}"/>
              </a:ext>
            </a:extLst>
          </p:cNvPr>
          <p:cNvPicPr>
            <a:picLocks noChangeAspect="1"/>
          </p:cNvPicPr>
          <p:nvPr/>
        </p:nvPicPr>
        <p:blipFill>
          <a:blip r:embed="rId2"/>
          <a:stretch>
            <a:fillRect/>
          </a:stretch>
        </p:blipFill>
        <p:spPr>
          <a:xfrm>
            <a:off x="9894147" y="4165600"/>
            <a:ext cx="1972733" cy="1972733"/>
          </a:xfrm>
          <a:prstGeom prst="rect">
            <a:avLst/>
          </a:prstGeom>
        </p:spPr>
      </p:pic>
      <p:sp>
        <p:nvSpPr>
          <p:cNvPr id="3" name="Slide Number Placeholder 2">
            <a:extLst>
              <a:ext uri="{FF2B5EF4-FFF2-40B4-BE49-F238E27FC236}">
                <a16:creationId xmlns:a16="http://schemas.microsoft.com/office/drawing/2014/main" id="{F98DEDDA-9412-CE42-8FCC-6C543979E458}"/>
              </a:ext>
            </a:extLst>
          </p:cNvPr>
          <p:cNvSpPr>
            <a:spLocks noGrp="1"/>
          </p:cNvSpPr>
          <p:nvPr>
            <p:ph type="sldNum" sz="quarter" idx="12"/>
          </p:nvPr>
        </p:nvSpPr>
        <p:spPr/>
        <p:txBody>
          <a:bodyPr/>
          <a:lstStyle/>
          <a:p>
            <a:fld id="{8B519047-9AFA-4A82-8069-D12132B7B90E}" type="slidenum">
              <a:rPr lang="en-US" smtClean="0"/>
              <a:t>34</a:t>
            </a:fld>
            <a:endParaRPr lang="en-US" dirty="0"/>
          </a:p>
        </p:txBody>
      </p:sp>
    </p:spTree>
    <p:extLst>
      <p:ext uri="{BB962C8B-B14F-4D97-AF65-F5344CB8AC3E}">
        <p14:creationId xmlns:p14="http://schemas.microsoft.com/office/powerpoint/2010/main" val="1927978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5C250-7FB5-9245-A873-BA9A3D7EC7C8}"/>
              </a:ext>
            </a:extLst>
          </p:cNvPr>
          <p:cNvSpPr>
            <a:spLocks noGrp="1"/>
          </p:cNvSpPr>
          <p:nvPr>
            <p:ph type="title"/>
          </p:nvPr>
        </p:nvSpPr>
        <p:spPr/>
        <p:txBody>
          <a:bodyPr/>
          <a:lstStyle/>
          <a:p>
            <a:r>
              <a:rPr lang="en-US" dirty="0"/>
              <a:t>Server Hardware Strategies</a:t>
            </a:r>
          </a:p>
        </p:txBody>
      </p:sp>
      <p:sp>
        <p:nvSpPr>
          <p:cNvPr id="6" name="Content Placeholder 5">
            <a:extLst>
              <a:ext uri="{FF2B5EF4-FFF2-40B4-BE49-F238E27FC236}">
                <a16:creationId xmlns:a16="http://schemas.microsoft.com/office/drawing/2014/main" id="{6FD1EF3B-49A6-C94E-AED8-EEF83DDF12BF}"/>
              </a:ext>
            </a:extLst>
          </p:cNvPr>
          <p:cNvSpPr>
            <a:spLocks noGrp="1"/>
          </p:cNvSpPr>
          <p:nvPr>
            <p:ph idx="1"/>
          </p:nvPr>
        </p:nvSpPr>
        <p:spPr>
          <a:xfrm>
            <a:off x="1097280" y="1845733"/>
            <a:ext cx="10058400" cy="4419599"/>
          </a:xfrm>
        </p:spPr>
        <p:txBody>
          <a:bodyPr>
            <a:normAutofit/>
          </a:bodyPr>
          <a:lstStyle/>
          <a:p>
            <a:r>
              <a:rPr lang="en-US" dirty="0"/>
              <a:t>Blade Servers</a:t>
            </a:r>
          </a:p>
          <a:p>
            <a:pPr lvl="1"/>
            <a:r>
              <a:rPr lang="en-US" dirty="0"/>
              <a:t>Reduce installation overhead by putting many servers in a single chassis</a:t>
            </a:r>
          </a:p>
          <a:p>
            <a:pPr lvl="1"/>
            <a:r>
              <a:rPr lang="en-US" dirty="0"/>
              <a:t>Chassis can contain redundant cabling and connections, eliminating cables</a:t>
            </a:r>
          </a:p>
          <a:p>
            <a:pPr lvl="1"/>
            <a:r>
              <a:rPr lang="en-US" dirty="0"/>
              <a:t>Blades typically just slide in and connect to the chassis</a:t>
            </a:r>
          </a:p>
          <a:p>
            <a:pPr lvl="2"/>
            <a:r>
              <a:rPr lang="en-US" dirty="0"/>
              <a:t>No additional wiring necessary</a:t>
            </a:r>
          </a:p>
          <a:p>
            <a:pPr lvl="2"/>
            <a:r>
              <a:rPr lang="en-US" dirty="0"/>
              <a:t>Blades can be removed and replaced quickly and easily</a:t>
            </a:r>
          </a:p>
          <a:p>
            <a:pPr lvl="1"/>
            <a:r>
              <a:rPr lang="en-US" dirty="0"/>
              <a:t>Software can be used to configure much of the blade</a:t>
            </a:r>
          </a:p>
          <a:p>
            <a:pPr lvl="2"/>
            <a:r>
              <a:rPr lang="en-US" dirty="0"/>
              <a:t>Allocate storage from storage array to blade instead of installing physical disks</a:t>
            </a:r>
          </a:p>
          <a:p>
            <a:pPr lvl="1"/>
            <a:r>
              <a:rPr lang="en-US" dirty="0"/>
              <a:t>Increased compute capacity in the data center</a:t>
            </a:r>
          </a:p>
          <a:p>
            <a:pPr lvl="1"/>
            <a:endParaRPr lang="en-US" dirty="0"/>
          </a:p>
        </p:txBody>
      </p:sp>
      <p:pic>
        <p:nvPicPr>
          <p:cNvPr id="2" name="Picture 1">
            <a:extLst>
              <a:ext uri="{FF2B5EF4-FFF2-40B4-BE49-F238E27FC236}">
                <a16:creationId xmlns:a16="http://schemas.microsoft.com/office/drawing/2014/main" id="{DAB87AA7-F80B-8444-9FC7-3C60D3B40B2F}"/>
              </a:ext>
            </a:extLst>
          </p:cNvPr>
          <p:cNvPicPr>
            <a:picLocks noChangeAspect="1"/>
          </p:cNvPicPr>
          <p:nvPr/>
        </p:nvPicPr>
        <p:blipFill>
          <a:blip r:embed="rId2"/>
          <a:stretch>
            <a:fillRect/>
          </a:stretch>
        </p:blipFill>
        <p:spPr>
          <a:xfrm>
            <a:off x="9894147" y="4165600"/>
            <a:ext cx="1972733" cy="1972733"/>
          </a:xfrm>
          <a:prstGeom prst="rect">
            <a:avLst/>
          </a:prstGeom>
        </p:spPr>
      </p:pic>
      <p:sp>
        <p:nvSpPr>
          <p:cNvPr id="3" name="Slide Number Placeholder 2">
            <a:extLst>
              <a:ext uri="{FF2B5EF4-FFF2-40B4-BE49-F238E27FC236}">
                <a16:creationId xmlns:a16="http://schemas.microsoft.com/office/drawing/2014/main" id="{19DCC093-1243-FD4F-83C0-94B04DBF9238}"/>
              </a:ext>
            </a:extLst>
          </p:cNvPr>
          <p:cNvSpPr>
            <a:spLocks noGrp="1"/>
          </p:cNvSpPr>
          <p:nvPr>
            <p:ph type="sldNum" sz="quarter" idx="12"/>
          </p:nvPr>
        </p:nvSpPr>
        <p:spPr/>
        <p:txBody>
          <a:bodyPr/>
          <a:lstStyle/>
          <a:p>
            <a:fld id="{8B519047-9AFA-4A82-8069-D12132B7B90E}" type="slidenum">
              <a:rPr lang="en-US" smtClean="0"/>
              <a:t>35</a:t>
            </a:fld>
            <a:endParaRPr lang="en-US" dirty="0"/>
          </a:p>
        </p:txBody>
      </p:sp>
    </p:spTree>
    <p:extLst>
      <p:ext uri="{BB962C8B-B14F-4D97-AF65-F5344CB8AC3E}">
        <p14:creationId xmlns:p14="http://schemas.microsoft.com/office/powerpoint/2010/main" val="1948384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5C250-7FB5-9245-A873-BA9A3D7EC7C8}"/>
              </a:ext>
            </a:extLst>
          </p:cNvPr>
          <p:cNvSpPr>
            <a:spLocks noGrp="1"/>
          </p:cNvSpPr>
          <p:nvPr>
            <p:ph type="title"/>
          </p:nvPr>
        </p:nvSpPr>
        <p:spPr/>
        <p:txBody>
          <a:bodyPr/>
          <a:lstStyle/>
          <a:p>
            <a:r>
              <a:rPr lang="en-US" dirty="0"/>
              <a:t>Server Hardware Strategies</a:t>
            </a:r>
          </a:p>
        </p:txBody>
      </p:sp>
      <p:sp>
        <p:nvSpPr>
          <p:cNvPr id="6" name="Content Placeholder 5">
            <a:extLst>
              <a:ext uri="{FF2B5EF4-FFF2-40B4-BE49-F238E27FC236}">
                <a16:creationId xmlns:a16="http://schemas.microsoft.com/office/drawing/2014/main" id="{6FD1EF3B-49A6-C94E-AED8-EEF83DDF12BF}"/>
              </a:ext>
            </a:extLst>
          </p:cNvPr>
          <p:cNvSpPr>
            <a:spLocks noGrp="1"/>
          </p:cNvSpPr>
          <p:nvPr>
            <p:ph idx="1"/>
          </p:nvPr>
        </p:nvSpPr>
        <p:spPr>
          <a:xfrm>
            <a:off x="1097280" y="1845733"/>
            <a:ext cx="10058400" cy="4577645"/>
          </a:xfrm>
        </p:spPr>
        <p:txBody>
          <a:bodyPr>
            <a:normAutofit/>
          </a:bodyPr>
          <a:lstStyle/>
          <a:p>
            <a:r>
              <a:rPr lang="en-US" dirty="0"/>
              <a:t>Cloud Computing Services</a:t>
            </a:r>
          </a:p>
          <a:p>
            <a:pPr lvl="1"/>
            <a:r>
              <a:rPr lang="en-US" dirty="0"/>
              <a:t>Rent capacity from someone else</a:t>
            </a:r>
          </a:p>
          <a:p>
            <a:pPr lvl="1"/>
            <a:r>
              <a:rPr lang="en-US" dirty="0"/>
              <a:t>Benefit of highly available and redundant systems, without any specific knowledge of system</a:t>
            </a:r>
          </a:p>
          <a:p>
            <a:pPr lvl="1"/>
            <a:r>
              <a:rPr lang="en-US" dirty="0"/>
              <a:t>Web-based platforms</a:t>
            </a:r>
          </a:p>
          <a:p>
            <a:pPr lvl="2"/>
            <a:r>
              <a:rPr lang="en-US" dirty="0"/>
              <a:t>Dropbox, Google Drive, etc.</a:t>
            </a:r>
          </a:p>
          <a:p>
            <a:pPr lvl="1"/>
            <a:r>
              <a:rPr lang="en-US" dirty="0"/>
              <a:t>Computing platforms</a:t>
            </a:r>
          </a:p>
          <a:p>
            <a:pPr lvl="2"/>
            <a:r>
              <a:rPr lang="en-US" dirty="0"/>
              <a:t>Elastic infrastructure that can be allocated and deleted at will</a:t>
            </a:r>
          </a:p>
          <a:p>
            <a:pPr lvl="2"/>
            <a:r>
              <a:rPr lang="en-US" dirty="0"/>
              <a:t>On-demand and pay as you go</a:t>
            </a:r>
          </a:p>
          <a:p>
            <a:pPr lvl="1"/>
            <a:r>
              <a:rPr lang="en-US" dirty="0"/>
              <a:t>Someone else maintaining the hardware, software, and connectivity</a:t>
            </a:r>
          </a:p>
          <a:p>
            <a:pPr lvl="2"/>
            <a:r>
              <a:rPr lang="en-US" dirty="0"/>
              <a:t>Amazon Web Services</a:t>
            </a:r>
          </a:p>
          <a:p>
            <a:pPr lvl="3"/>
            <a:r>
              <a:rPr lang="en-US" dirty="0"/>
              <a:t>Datacenters, networks, hardware</a:t>
            </a:r>
          </a:p>
          <a:p>
            <a:pPr lvl="3"/>
            <a:r>
              <a:rPr lang="en-US" dirty="0"/>
              <a:t>System/Network/Database administrators</a:t>
            </a:r>
          </a:p>
          <a:p>
            <a:pPr lvl="3"/>
            <a:r>
              <a:rPr lang="en-US" dirty="0"/>
              <a:t>Redundancy!</a:t>
            </a:r>
          </a:p>
          <a:p>
            <a:pPr lvl="2"/>
            <a:r>
              <a:rPr lang="en-US" dirty="0"/>
              <a:t>Cost of hardware declines, but cost of managing infrastructure has gone up!</a:t>
            </a:r>
          </a:p>
          <a:p>
            <a:pPr lvl="1"/>
            <a:r>
              <a:rPr lang="en-US" dirty="0"/>
              <a:t>Things as a Service</a:t>
            </a:r>
          </a:p>
        </p:txBody>
      </p:sp>
      <p:pic>
        <p:nvPicPr>
          <p:cNvPr id="2" name="Picture 1">
            <a:extLst>
              <a:ext uri="{FF2B5EF4-FFF2-40B4-BE49-F238E27FC236}">
                <a16:creationId xmlns:a16="http://schemas.microsoft.com/office/drawing/2014/main" id="{DAB87AA7-F80B-8444-9FC7-3C60D3B40B2F}"/>
              </a:ext>
            </a:extLst>
          </p:cNvPr>
          <p:cNvPicPr>
            <a:picLocks noChangeAspect="1"/>
          </p:cNvPicPr>
          <p:nvPr/>
        </p:nvPicPr>
        <p:blipFill>
          <a:blip r:embed="rId2"/>
          <a:stretch>
            <a:fillRect/>
          </a:stretch>
        </p:blipFill>
        <p:spPr>
          <a:xfrm>
            <a:off x="9894147" y="4165600"/>
            <a:ext cx="1972733" cy="1972733"/>
          </a:xfrm>
          <a:prstGeom prst="rect">
            <a:avLst/>
          </a:prstGeom>
        </p:spPr>
      </p:pic>
      <p:sp>
        <p:nvSpPr>
          <p:cNvPr id="3" name="Slide Number Placeholder 2">
            <a:extLst>
              <a:ext uri="{FF2B5EF4-FFF2-40B4-BE49-F238E27FC236}">
                <a16:creationId xmlns:a16="http://schemas.microsoft.com/office/drawing/2014/main" id="{D71135DD-44A8-9B41-AE0F-C2B9FBD6C02F}"/>
              </a:ext>
            </a:extLst>
          </p:cNvPr>
          <p:cNvSpPr>
            <a:spLocks noGrp="1"/>
          </p:cNvSpPr>
          <p:nvPr>
            <p:ph type="sldNum" sz="quarter" idx="12"/>
          </p:nvPr>
        </p:nvSpPr>
        <p:spPr/>
        <p:txBody>
          <a:bodyPr/>
          <a:lstStyle/>
          <a:p>
            <a:fld id="{8B519047-9AFA-4A82-8069-D12132B7B90E}" type="slidenum">
              <a:rPr lang="en-US" smtClean="0"/>
              <a:t>36</a:t>
            </a:fld>
            <a:endParaRPr lang="en-US" dirty="0"/>
          </a:p>
        </p:txBody>
      </p:sp>
    </p:spTree>
    <p:extLst>
      <p:ext uri="{BB962C8B-B14F-4D97-AF65-F5344CB8AC3E}">
        <p14:creationId xmlns:p14="http://schemas.microsoft.com/office/powerpoint/2010/main" val="2240019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for 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86602"/>
            <a:ext cx="10120982" cy="558249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F4589BA-FB71-EF44-BBAE-1CF68DEEE833}"/>
              </a:ext>
            </a:extLst>
          </p:cNvPr>
          <p:cNvSpPr>
            <a:spLocks noGrp="1"/>
          </p:cNvSpPr>
          <p:nvPr>
            <p:ph type="sldNum" sz="quarter" idx="12"/>
          </p:nvPr>
        </p:nvSpPr>
        <p:spPr/>
        <p:txBody>
          <a:bodyPr/>
          <a:lstStyle/>
          <a:p>
            <a:fld id="{8B519047-9AFA-4A82-8069-D12132B7B90E}" type="slidenum">
              <a:rPr lang="en-US" smtClean="0"/>
              <a:t>37</a:t>
            </a:fld>
            <a:endParaRPr lang="en-US" dirty="0"/>
          </a:p>
        </p:txBody>
      </p:sp>
    </p:spTree>
    <p:extLst>
      <p:ext uri="{BB962C8B-B14F-4D97-AF65-F5344CB8AC3E}">
        <p14:creationId xmlns:p14="http://schemas.microsoft.com/office/powerpoint/2010/main" val="3973224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ispsystem.ru/sites/all/themes/ispsystem/images/news/2018/10/xaas/xaas-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48102"/>
            <a:ext cx="10125777" cy="588707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414960F-EB6D-8545-861A-189A08A25AF7}"/>
              </a:ext>
            </a:extLst>
          </p:cNvPr>
          <p:cNvSpPr>
            <a:spLocks noGrp="1"/>
          </p:cNvSpPr>
          <p:nvPr>
            <p:ph type="sldNum" sz="quarter" idx="12"/>
          </p:nvPr>
        </p:nvSpPr>
        <p:spPr/>
        <p:txBody>
          <a:bodyPr/>
          <a:lstStyle/>
          <a:p>
            <a:fld id="{8B519047-9AFA-4A82-8069-D12132B7B90E}" type="slidenum">
              <a:rPr lang="en-US" smtClean="0"/>
              <a:t>38</a:t>
            </a:fld>
            <a:endParaRPr lang="en-US" dirty="0"/>
          </a:p>
        </p:txBody>
      </p:sp>
    </p:spTree>
    <p:extLst>
      <p:ext uri="{BB962C8B-B14F-4D97-AF65-F5344CB8AC3E}">
        <p14:creationId xmlns:p14="http://schemas.microsoft.com/office/powerpoint/2010/main" val="1562663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5C250-7FB5-9245-A873-BA9A3D7EC7C8}"/>
              </a:ext>
            </a:extLst>
          </p:cNvPr>
          <p:cNvSpPr>
            <a:spLocks noGrp="1"/>
          </p:cNvSpPr>
          <p:nvPr>
            <p:ph type="title"/>
          </p:nvPr>
        </p:nvSpPr>
        <p:spPr/>
        <p:txBody>
          <a:bodyPr/>
          <a:lstStyle/>
          <a:p>
            <a:r>
              <a:rPr lang="en-US" dirty="0"/>
              <a:t>Server Hardware Strategies</a:t>
            </a:r>
          </a:p>
        </p:txBody>
      </p:sp>
      <p:sp>
        <p:nvSpPr>
          <p:cNvPr id="6" name="Content Placeholder 5">
            <a:extLst>
              <a:ext uri="{FF2B5EF4-FFF2-40B4-BE49-F238E27FC236}">
                <a16:creationId xmlns:a16="http://schemas.microsoft.com/office/drawing/2014/main" id="{6FD1EF3B-49A6-C94E-AED8-EEF83DDF12BF}"/>
              </a:ext>
            </a:extLst>
          </p:cNvPr>
          <p:cNvSpPr>
            <a:spLocks noGrp="1"/>
          </p:cNvSpPr>
          <p:nvPr>
            <p:ph idx="1"/>
          </p:nvPr>
        </p:nvSpPr>
        <p:spPr>
          <a:xfrm>
            <a:off x="1097280" y="1845733"/>
            <a:ext cx="10058400" cy="4419599"/>
          </a:xfrm>
        </p:spPr>
        <p:txBody>
          <a:bodyPr>
            <a:normAutofit/>
          </a:bodyPr>
          <a:lstStyle/>
          <a:p>
            <a:r>
              <a:rPr lang="en-US" dirty="0"/>
              <a:t>Serverless architecture</a:t>
            </a:r>
          </a:p>
          <a:p>
            <a:pPr lvl="1"/>
            <a:r>
              <a:rPr lang="en-US" dirty="0"/>
              <a:t>Code can run as needed</a:t>
            </a:r>
          </a:p>
          <a:p>
            <a:pPr lvl="1"/>
            <a:r>
              <a:rPr lang="en-US" dirty="0"/>
              <a:t>Only charged when code is executed</a:t>
            </a:r>
          </a:p>
          <a:p>
            <a:pPr lvl="1"/>
            <a:r>
              <a:rPr lang="en-US" dirty="0"/>
              <a:t>Flexibility for developers</a:t>
            </a:r>
          </a:p>
          <a:p>
            <a:pPr lvl="1"/>
            <a:r>
              <a:rPr lang="en-US" dirty="0"/>
              <a:t>Only charged when code is executed, instead of for a full VM</a:t>
            </a:r>
          </a:p>
          <a:p>
            <a:pPr lvl="1"/>
            <a:r>
              <a:rPr lang="en-US" dirty="0"/>
              <a:t>Focus shifts on integration, coordination, and development</a:t>
            </a:r>
          </a:p>
          <a:p>
            <a:r>
              <a:rPr lang="en-US" dirty="0"/>
              <a:t>Server appliances</a:t>
            </a:r>
          </a:p>
          <a:p>
            <a:pPr lvl="1"/>
            <a:r>
              <a:rPr lang="en-US" dirty="0"/>
              <a:t>A device designed to perform a specific task</a:t>
            </a:r>
          </a:p>
          <a:p>
            <a:pPr lvl="1"/>
            <a:r>
              <a:rPr lang="en-US" dirty="0"/>
              <a:t>May just be commodity hardware with special software</a:t>
            </a:r>
          </a:p>
          <a:p>
            <a:pPr lvl="1"/>
            <a:r>
              <a:rPr lang="en-US" dirty="0"/>
              <a:t>May just be a custom virtual machine configuration</a:t>
            </a:r>
          </a:p>
          <a:p>
            <a:pPr lvl="1"/>
            <a:r>
              <a:rPr lang="en-US" dirty="0"/>
              <a:t>A single device designed to perform a single task very well</a:t>
            </a:r>
          </a:p>
          <a:p>
            <a:r>
              <a:rPr lang="en-US" dirty="0"/>
              <a:t>Hybrid strategies</a:t>
            </a:r>
          </a:p>
        </p:txBody>
      </p:sp>
      <p:pic>
        <p:nvPicPr>
          <p:cNvPr id="2" name="Picture 1">
            <a:extLst>
              <a:ext uri="{FF2B5EF4-FFF2-40B4-BE49-F238E27FC236}">
                <a16:creationId xmlns:a16="http://schemas.microsoft.com/office/drawing/2014/main" id="{DAB87AA7-F80B-8444-9FC7-3C60D3B40B2F}"/>
              </a:ext>
            </a:extLst>
          </p:cNvPr>
          <p:cNvPicPr>
            <a:picLocks noChangeAspect="1"/>
          </p:cNvPicPr>
          <p:nvPr/>
        </p:nvPicPr>
        <p:blipFill>
          <a:blip r:embed="rId2"/>
          <a:stretch>
            <a:fillRect/>
          </a:stretch>
        </p:blipFill>
        <p:spPr>
          <a:xfrm>
            <a:off x="9894147" y="4165600"/>
            <a:ext cx="1972733" cy="1972733"/>
          </a:xfrm>
          <a:prstGeom prst="rect">
            <a:avLst/>
          </a:prstGeom>
        </p:spPr>
      </p:pic>
      <p:sp>
        <p:nvSpPr>
          <p:cNvPr id="3" name="Slide Number Placeholder 2">
            <a:extLst>
              <a:ext uri="{FF2B5EF4-FFF2-40B4-BE49-F238E27FC236}">
                <a16:creationId xmlns:a16="http://schemas.microsoft.com/office/drawing/2014/main" id="{751FE359-81F3-1442-AB1D-588B20E28958}"/>
              </a:ext>
            </a:extLst>
          </p:cNvPr>
          <p:cNvSpPr>
            <a:spLocks noGrp="1"/>
          </p:cNvSpPr>
          <p:nvPr>
            <p:ph type="sldNum" sz="quarter" idx="12"/>
          </p:nvPr>
        </p:nvSpPr>
        <p:spPr/>
        <p:txBody>
          <a:bodyPr/>
          <a:lstStyle/>
          <a:p>
            <a:fld id="{8B519047-9AFA-4A82-8069-D12132B7B90E}" type="slidenum">
              <a:rPr lang="en-US" smtClean="0"/>
              <a:t>39</a:t>
            </a:fld>
            <a:endParaRPr lang="en-US" dirty="0"/>
          </a:p>
        </p:txBody>
      </p:sp>
    </p:spTree>
    <p:extLst>
      <p:ext uri="{BB962C8B-B14F-4D97-AF65-F5344CB8AC3E}">
        <p14:creationId xmlns:p14="http://schemas.microsoft.com/office/powerpoint/2010/main" val="392735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and Review</a:t>
            </a:r>
          </a:p>
        </p:txBody>
      </p:sp>
      <p:sp>
        <p:nvSpPr>
          <p:cNvPr id="3" name="Content Placeholder 2"/>
          <p:cNvSpPr>
            <a:spLocks noGrp="1"/>
          </p:cNvSpPr>
          <p:nvPr>
            <p:ph idx="1"/>
          </p:nvPr>
        </p:nvSpPr>
        <p:spPr/>
        <p:txBody>
          <a:bodyPr/>
          <a:lstStyle/>
          <a:p>
            <a:r>
              <a:rPr lang="en-US" dirty="0"/>
              <a:t>Review of topics from last class</a:t>
            </a:r>
          </a:p>
          <a:p>
            <a:r>
              <a:rPr lang="en-US" dirty="0"/>
              <a:t>Corrections, updates, etc.</a:t>
            </a:r>
          </a:p>
          <a:p>
            <a:r>
              <a:rPr lang="en-US" dirty="0"/>
              <a:t>Review of previous assignments</a:t>
            </a:r>
          </a:p>
          <a:p>
            <a:r>
              <a:rPr lang="en-US" dirty="0"/>
              <a:t>Questions from previous classes</a:t>
            </a:r>
          </a:p>
          <a:p>
            <a:r>
              <a:rPr lang="en-US" dirty="0"/>
              <a:t>Assignments due?</a:t>
            </a:r>
          </a:p>
          <a:p>
            <a:r>
              <a:rPr lang="en-US" dirty="0" err="1"/>
              <a:t>Etc</a:t>
            </a:r>
            <a:r>
              <a:rPr lang="en-US" dirty="0"/>
              <a:t>…</a:t>
            </a:r>
          </a:p>
        </p:txBody>
      </p:sp>
      <p:pic>
        <p:nvPicPr>
          <p:cNvPr id="3074" name="Picture 2" descr="https://www.tnooz.com/wp-content/uploads/2013/01/hotel-revie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430" y="3461001"/>
            <a:ext cx="3270250" cy="240809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89C7DE0-2877-4EEE-B7AA-1B5DC8D91100}"/>
              </a:ext>
            </a:extLst>
          </p:cNvPr>
          <p:cNvSpPr>
            <a:spLocks noGrp="1"/>
          </p:cNvSpPr>
          <p:nvPr>
            <p:ph type="sldNum" sz="quarter" idx="12"/>
          </p:nvPr>
        </p:nvSpPr>
        <p:spPr/>
        <p:txBody>
          <a:bodyPr/>
          <a:lstStyle/>
          <a:p>
            <a:fld id="{8B519047-9AFA-4A82-8069-D12132B7B90E}" type="slidenum">
              <a:rPr lang="en-US" smtClean="0"/>
              <a:t>4</a:t>
            </a:fld>
            <a:endParaRPr lang="en-US" dirty="0"/>
          </a:p>
        </p:txBody>
      </p:sp>
    </p:spTree>
    <p:extLst>
      <p:ext uri="{BB962C8B-B14F-4D97-AF65-F5344CB8AC3E}">
        <p14:creationId xmlns:p14="http://schemas.microsoft.com/office/powerpoint/2010/main" val="3534035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5C250-7FB5-9245-A873-BA9A3D7EC7C8}"/>
              </a:ext>
            </a:extLst>
          </p:cNvPr>
          <p:cNvSpPr>
            <a:spLocks noGrp="1"/>
          </p:cNvSpPr>
          <p:nvPr>
            <p:ph type="title"/>
          </p:nvPr>
        </p:nvSpPr>
        <p:spPr/>
        <p:txBody>
          <a:bodyPr/>
          <a:lstStyle/>
          <a:p>
            <a:r>
              <a:rPr lang="en-US" dirty="0"/>
              <a:t>Server Hardware Features</a:t>
            </a:r>
          </a:p>
        </p:txBody>
      </p:sp>
      <p:sp>
        <p:nvSpPr>
          <p:cNvPr id="6" name="Content Placeholder 5">
            <a:extLst>
              <a:ext uri="{FF2B5EF4-FFF2-40B4-BE49-F238E27FC236}">
                <a16:creationId xmlns:a16="http://schemas.microsoft.com/office/drawing/2014/main" id="{6FD1EF3B-49A6-C94E-AED8-EEF83DDF12BF}"/>
              </a:ext>
            </a:extLst>
          </p:cNvPr>
          <p:cNvSpPr>
            <a:spLocks noGrp="1"/>
          </p:cNvSpPr>
          <p:nvPr>
            <p:ph idx="1"/>
          </p:nvPr>
        </p:nvSpPr>
        <p:spPr>
          <a:xfrm>
            <a:off x="1097280" y="1845733"/>
            <a:ext cx="10058400" cy="4419599"/>
          </a:xfrm>
        </p:spPr>
        <p:txBody>
          <a:bodyPr>
            <a:normAutofit/>
          </a:bodyPr>
          <a:lstStyle/>
          <a:p>
            <a:r>
              <a:rPr lang="en-US" dirty="0"/>
              <a:t>Enterprise server hardware</a:t>
            </a:r>
          </a:p>
          <a:p>
            <a:pPr lvl="1"/>
            <a:r>
              <a:rPr lang="en-US" dirty="0"/>
              <a:t>Prioritizes the needs of commercial applications that businesses use</a:t>
            </a:r>
          </a:p>
          <a:p>
            <a:pPr lvl="2"/>
            <a:r>
              <a:rPr lang="en-US" dirty="0"/>
              <a:t>E-mail, applications, file servers, etc.</a:t>
            </a:r>
          </a:p>
          <a:p>
            <a:pPr lvl="2"/>
            <a:r>
              <a:rPr lang="en-US" dirty="0"/>
              <a:t>Redundancy</a:t>
            </a:r>
          </a:p>
          <a:p>
            <a:r>
              <a:rPr lang="en-US" dirty="0"/>
              <a:t>Cluster server hardware</a:t>
            </a:r>
          </a:p>
          <a:p>
            <a:pPr lvl="1"/>
            <a:r>
              <a:rPr lang="en-US" dirty="0"/>
              <a:t>Prioritizes the needs of clustered or distributed applications</a:t>
            </a:r>
          </a:p>
          <a:p>
            <a:pPr lvl="2"/>
            <a:r>
              <a:rPr lang="en-US" dirty="0"/>
              <a:t>Hadoop, Cassandra, web server farms, etc.</a:t>
            </a:r>
          </a:p>
          <a:p>
            <a:pPr lvl="2"/>
            <a:r>
              <a:rPr lang="en-US" dirty="0"/>
              <a:t>Typically stripped down to just the basics</a:t>
            </a:r>
          </a:p>
          <a:p>
            <a:pPr lvl="3"/>
            <a:r>
              <a:rPr lang="en-US" dirty="0"/>
              <a:t>CPU, RAM, bandwidth, etc.</a:t>
            </a:r>
          </a:p>
          <a:p>
            <a:r>
              <a:rPr lang="en-US" dirty="0"/>
              <a:t>Higher performance components</a:t>
            </a:r>
          </a:p>
          <a:p>
            <a:pPr lvl="1"/>
            <a:r>
              <a:rPr lang="en-US" dirty="0"/>
              <a:t>More and faster CPU’s, more RAM, more storage, more I/O capacity</a:t>
            </a:r>
          </a:p>
          <a:p>
            <a:pPr lvl="1"/>
            <a:r>
              <a:rPr lang="en-US" dirty="0"/>
              <a:t>More physical space to house more components</a:t>
            </a:r>
          </a:p>
          <a:p>
            <a:r>
              <a:rPr lang="en-US" dirty="0"/>
              <a:t>Rack Mountable</a:t>
            </a:r>
          </a:p>
          <a:p>
            <a:pPr lvl="1"/>
            <a:endParaRPr lang="en-US" dirty="0"/>
          </a:p>
        </p:txBody>
      </p:sp>
      <p:pic>
        <p:nvPicPr>
          <p:cNvPr id="2" name="Picture 1">
            <a:extLst>
              <a:ext uri="{FF2B5EF4-FFF2-40B4-BE49-F238E27FC236}">
                <a16:creationId xmlns:a16="http://schemas.microsoft.com/office/drawing/2014/main" id="{DAB87AA7-F80B-8444-9FC7-3C60D3B40B2F}"/>
              </a:ext>
            </a:extLst>
          </p:cNvPr>
          <p:cNvPicPr>
            <a:picLocks noChangeAspect="1"/>
          </p:cNvPicPr>
          <p:nvPr/>
        </p:nvPicPr>
        <p:blipFill>
          <a:blip r:embed="rId2"/>
          <a:stretch>
            <a:fillRect/>
          </a:stretch>
        </p:blipFill>
        <p:spPr>
          <a:xfrm>
            <a:off x="9894147" y="4165600"/>
            <a:ext cx="1972733" cy="1972733"/>
          </a:xfrm>
          <a:prstGeom prst="rect">
            <a:avLst/>
          </a:prstGeom>
        </p:spPr>
      </p:pic>
      <p:sp>
        <p:nvSpPr>
          <p:cNvPr id="3" name="Slide Number Placeholder 2">
            <a:extLst>
              <a:ext uri="{FF2B5EF4-FFF2-40B4-BE49-F238E27FC236}">
                <a16:creationId xmlns:a16="http://schemas.microsoft.com/office/drawing/2014/main" id="{5C27EDAE-4D51-F342-9DD3-6F9BD27AB431}"/>
              </a:ext>
            </a:extLst>
          </p:cNvPr>
          <p:cNvSpPr>
            <a:spLocks noGrp="1"/>
          </p:cNvSpPr>
          <p:nvPr>
            <p:ph type="sldNum" sz="quarter" idx="12"/>
          </p:nvPr>
        </p:nvSpPr>
        <p:spPr/>
        <p:txBody>
          <a:bodyPr/>
          <a:lstStyle/>
          <a:p>
            <a:fld id="{8B519047-9AFA-4A82-8069-D12132B7B90E}" type="slidenum">
              <a:rPr lang="en-US" smtClean="0"/>
              <a:t>40</a:t>
            </a:fld>
            <a:endParaRPr lang="en-US" dirty="0"/>
          </a:p>
        </p:txBody>
      </p:sp>
    </p:spTree>
    <p:extLst>
      <p:ext uri="{BB962C8B-B14F-4D97-AF65-F5344CB8AC3E}">
        <p14:creationId xmlns:p14="http://schemas.microsoft.com/office/powerpoint/2010/main" val="2863398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5C250-7FB5-9245-A873-BA9A3D7EC7C8}"/>
              </a:ext>
            </a:extLst>
          </p:cNvPr>
          <p:cNvSpPr>
            <a:spLocks noGrp="1"/>
          </p:cNvSpPr>
          <p:nvPr>
            <p:ph type="title"/>
          </p:nvPr>
        </p:nvSpPr>
        <p:spPr/>
        <p:txBody>
          <a:bodyPr/>
          <a:lstStyle/>
          <a:p>
            <a:r>
              <a:rPr lang="en-US" dirty="0"/>
              <a:t>Server Hardware Features</a:t>
            </a:r>
          </a:p>
        </p:txBody>
      </p:sp>
      <p:sp>
        <p:nvSpPr>
          <p:cNvPr id="6" name="Content Placeholder 5">
            <a:extLst>
              <a:ext uri="{FF2B5EF4-FFF2-40B4-BE49-F238E27FC236}">
                <a16:creationId xmlns:a16="http://schemas.microsoft.com/office/drawing/2014/main" id="{6FD1EF3B-49A6-C94E-AED8-EEF83DDF12BF}"/>
              </a:ext>
            </a:extLst>
          </p:cNvPr>
          <p:cNvSpPr>
            <a:spLocks noGrp="1"/>
          </p:cNvSpPr>
          <p:nvPr>
            <p:ph idx="1"/>
          </p:nvPr>
        </p:nvSpPr>
        <p:spPr>
          <a:xfrm>
            <a:off x="1097280" y="1845733"/>
            <a:ext cx="10058400" cy="4419599"/>
          </a:xfrm>
        </p:spPr>
        <p:txBody>
          <a:bodyPr>
            <a:normAutofit/>
          </a:bodyPr>
          <a:lstStyle/>
          <a:p>
            <a:r>
              <a:rPr lang="en-US" dirty="0"/>
              <a:t>High availability options</a:t>
            </a:r>
          </a:p>
          <a:p>
            <a:pPr lvl="1"/>
            <a:r>
              <a:rPr lang="en-US" dirty="0"/>
              <a:t>Multiple power supplies</a:t>
            </a:r>
          </a:p>
          <a:p>
            <a:pPr lvl="1"/>
            <a:r>
              <a:rPr lang="en-US" dirty="0"/>
              <a:t>Multiple network interfaces</a:t>
            </a:r>
          </a:p>
          <a:p>
            <a:pPr lvl="1"/>
            <a:r>
              <a:rPr lang="en-US" dirty="0"/>
              <a:t>Multiple hard disks</a:t>
            </a:r>
          </a:p>
          <a:p>
            <a:pPr lvl="1"/>
            <a:r>
              <a:rPr lang="en-US" dirty="0"/>
              <a:t>Redundancy!</a:t>
            </a:r>
          </a:p>
          <a:p>
            <a:r>
              <a:rPr lang="en-US" dirty="0"/>
              <a:t>Remote Management</a:t>
            </a:r>
          </a:p>
          <a:p>
            <a:pPr lvl="1"/>
            <a:r>
              <a:rPr lang="en-US" dirty="0"/>
              <a:t>Out of Band (OOB) management</a:t>
            </a:r>
          </a:p>
          <a:p>
            <a:pPr lvl="2"/>
            <a:r>
              <a:rPr lang="en-US" dirty="0"/>
              <a:t>HP </a:t>
            </a:r>
            <a:r>
              <a:rPr lang="en-US" dirty="0" err="1"/>
              <a:t>iLO</a:t>
            </a:r>
            <a:endParaRPr lang="en-US" dirty="0"/>
          </a:p>
          <a:p>
            <a:pPr lvl="2"/>
            <a:r>
              <a:rPr lang="en-US" dirty="0"/>
              <a:t>Dell DRAC</a:t>
            </a:r>
          </a:p>
          <a:p>
            <a:pPr lvl="2"/>
            <a:r>
              <a:rPr lang="en-US" dirty="0"/>
              <a:t>IPMI</a:t>
            </a:r>
          </a:p>
          <a:p>
            <a:pPr lvl="1"/>
            <a:r>
              <a:rPr lang="en-US" dirty="0"/>
              <a:t>KVM</a:t>
            </a:r>
          </a:p>
          <a:p>
            <a:pPr lvl="2"/>
            <a:r>
              <a:rPr lang="en-US" dirty="0"/>
              <a:t>In band and out of band options</a:t>
            </a:r>
          </a:p>
          <a:p>
            <a:r>
              <a:rPr lang="en-US" dirty="0"/>
              <a:t>Sensors and hardware monitoring features</a:t>
            </a:r>
          </a:p>
        </p:txBody>
      </p:sp>
      <p:pic>
        <p:nvPicPr>
          <p:cNvPr id="2" name="Picture 1">
            <a:extLst>
              <a:ext uri="{FF2B5EF4-FFF2-40B4-BE49-F238E27FC236}">
                <a16:creationId xmlns:a16="http://schemas.microsoft.com/office/drawing/2014/main" id="{DAB87AA7-F80B-8444-9FC7-3C60D3B40B2F}"/>
              </a:ext>
            </a:extLst>
          </p:cNvPr>
          <p:cNvPicPr>
            <a:picLocks noChangeAspect="1"/>
          </p:cNvPicPr>
          <p:nvPr/>
        </p:nvPicPr>
        <p:blipFill>
          <a:blip r:embed="rId2"/>
          <a:stretch>
            <a:fillRect/>
          </a:stretch>
        </p:blipFill>
        <p:spPr>
          <a:xfrm>
            <a:off x="9894147" y="4165600"/>
            <a:ext cx="1972733" cy="1972733"/>
          </a:xfrm>
          <a:prstGeom prst="rect">
            <a:avLst/>
          </a:prstGeom>
        </p:spPr>
      </p:pic>
      <p:sp>
        <p:nvSpPr>
          <p:cNvPr id="3" name="Rectangle 2">
            <a:extLst>
              <a:ext uri="{FF2B5EF4-FFF2-40B4-BE49-F238E27FC236}">
                <a16:creationId xmlns:a16="http://schemas.microsoft.com/office/drawing/2014/main" id="{D7DB79D5-BC93-4C40-A32B-FC4031EE8CA8}"/>
              </a:ext>
            </a:extLst>
          </p:cNvPr>
          <p:cNvSpPr/>
          <p:nvPr/>
        </p:nvSpPr>
        <p:spPr>
          <a:xfrm rot="626371">
            <a:off x="7942474" y="2489815"/>
            <a:ext cx="3155672"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Reliability!</a:t>
            </a:r>
          </a:p>
        </p:txBody>
      </p:sp>
      <p:sp>
        <p:nvSpPr>
          <p:cNvPr id="4" name="Slide Number Placeholder 3">
            <a:extLst>
              <a:ext uri="{FF2B5EF4-FFF2-40B4-BE49-F238E27FC236}">
                <a16:creationId xmlns:a16="http://schemas.microsoft.com/office/drawing/2014/main" id="{C1FFDD7C-E9E1-ED4F-97CF-AC5E2C71F020}"/>
              </a:ext>
            </a:extLst>
          </p:cNvPr>
          <p:cNvSpPr>
            <a:spLocks noGrp="1"/>
          </p:cNvSpPr>
          <p:nvPr>
            <p:ph type="sldNum" sz="quarter" idx="12"/>
          </p:nvPr>
        </p:nvSpPr>
        <p:spPr/>
        <p:txBody>
          <a:bodyPr/>
          <a:lstStyle/>
          <a:p>
            <a:fld id="{8B519047-9AFA-4A82-8069-D12132B7B90E}" type="slidenum">
              <a:rPr lang="en-US" smtClean="0"/>
              <a:t>41</a:t>
            </a:fld>
            <a:endParaRPr lang="en-US" dirty="0"/>
          </a:p>
        </p:txBody>
      </p:sp>
    </p:spTree>
    <p:extLst>
      <p:ext uri="{BB962C8B-B14F-4D97-AF65-F5344CB8AC3E}">
        <p14:creationId xmlns:p14="http://schemas.microsoft.com/office/powerpoint/2010/main" val="3359043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5C250-7FB5-9245-A873-BA9A3D7EC7C8}"/>
              </a:ext>
            </a:extLst>
          </p:cNvPr>
          <p:cNvSpPr>
            <a:spLocks noGrp="1"/>
          </p:cNvSpPr>
          <p:nvPr>
            <p:ph type="title"/>
          </p:nvPr>
        </p:nvSpPr>
        <p:spPr/>
        <p:txBody>
          <a:bodyPr/>
          <a:lstStyle/>
          <a:p>
            <a:r>
              <a:rPr lang="en-US" dirty="0"/>
              <a:t>Server Hardware Features</a:t>
            </a:r>
          </a:p>
        </p:txBody>
      </p:sp>
      <p:sp>
        <p:nvSpPr>
          <p:cNvPr id="6" name="Content Placeholder 5">
            <a:extLst>
              <a:ext uri="{FF2B5EF4-FFF2-40B4-BE49-F238E27FC236}">
                <a16:creationId xmlns:a16="http://schemas.microsoft.com/office/drawing/2014/main" id="{6FD1EF3B-49A6-C94E-AED8-EEF83DDF12BF}"/>
              </a:ext>
            </a:extLst>
          </p:cNvPr>
          <p:cNvSpPr>
            <a:spLocks noGrp="1"/>
          </p:cNvSpPr>
          <p:nvPr>
            <p:ph idx="1"/>
          </p:nvPr>
        </p:nvSpPr>
        <p:spPr>
          <a:xfrm>
            <a:off x="1097280" y="1845733"/>
            <a:ext cx="10058400" cy="4498623"/>
          </a:xfrm>
        </p:spPr>
        <p:txBody>
          <a:bodyPr>
            <a:normAutofit/>
          </a:bodyPr>
          <a:lstStyle/>
          <a:p>
            <a:r>
              <a:rPr lang="en-US" dirty="0"/>
              <a:t>Operating systems</a:t>
            </a:r>
          </a:p>
          <a:p>
            <a:pPr lvl="1"/>
            <a:r>
              <a:rPr lang="en-US" dirty="0"/>
              <a:t>Removed applications</a:t>
            </a:r>
          </a:p>
          <a:p>
            <a:pPr lvl="1"/>
            <a:r>
              <a:rPr lang="en-US" dirty="0"/>
              <a:t>Only essential software installed</a:t>
            </a:r>
          </a:p>
          <a:p>
            <a:pPr lvl="2"/>
            <a:r>
              <a:rPr lang="en-US" dirty="0"/>
              <a:t>Less resources utilized</a:t>
            </a:r>
          </a:p>
          <a:p>
            <a:pPr lvl="2"/>
            <a:r>
              <a:rPr lang="en-US" dirty="0"/>
              <a:t>Improved security</a:t>
            </a:r>
          </a:p>
          <a:p>
            <a:pPr lvl="1"/>
            <a:r>
              <a:rPr lang="en-US" dirty="0"/>
              <a:t>Server functionality</a:t>
            </a:r>
          </a:p>
          <a:p>
            <a:pPr lvl="2"/>
            <a:r>
              <a:rPr lang="en-US" dirty="0"/>
              <a:t>Active directory, etc.</a:t>
            </a:r>
          </a:p>
          <a:p>
            <a:pPr lvl="1"/>
            <a:r>
              <a:rPr lang="en-US" dirty="0"/>
              <a:t>Higher priority of patching</a:t>
            </a:r>
          </a:p>
          <a:p>
            <a:r>
              <a:rPr lang="en-US" dirty="0"/>
              <a:t>Reliability</a:t>
            </a:r>
          </a:p>
          <a:p>
            <a:pPr lvl="1"/>
            <a:r>
              <a:rPr lang="en-US" dirty="0"/>
              <a:t>Mean Time Between Failures (MTBF)</a:t>
            </a:r>
          </a:p>
          <a:p>
            <a:r>
              <a:rPr lang="en-US" dirty="0"/>
              <a:t>Restricted access, controlled location</a:t>
            </a:r>
          </a:p>
          <a:p>
            <a:pPr lvl="1"/>
            <a:r>
              <a:rPr lang="en-US" dirty="0"/>
              <a:t>No servers outside of the server room!</a:t>
            </a:r>
          </a:p>
          <a:p>
            <a:r>
              <a:rPr lang="en-US" dirty="0"/>
              <a:t>Hot-Swappable Components</a:t>
            </a:r>
          </a:p>
        </p:txBody>
      </p:sp>
      <p:pic>
        <p:nvPicPr>
          <p:cNvPr id="2" name="Picture 1">
            <a:extLst>
              <a:ext uri="{FF2B5EF4-FFF2-40B4-BE49-F238E27FC236}">
                <a16:creationId xmlns:a16="http://schemas.microsoft.com/office/drawing/2014/main" id="{DAB87AA7-F80B-8444-9FC7-3C60D3B40B2F}"/>
              </a:ext>
            </a:extLst>
          </p:cNvPr>
          <p:cNvPicPr>
            <a:picLocks noChangeAspect="1"/>
          </p:cNvPicPr>
          <p:nvPr/>
        </p:nvPicPr>
        <p:blipFill>
          <a:blip r:embed="rId2"/>
          <a:stretch>
            <a:fillRect/>
          </a:stretch>
        </p:blipFill>
        <p:spPr>
          <a:xfrm>
            <a:off x="9894147" y="4165600"/>
            <a:ext cx="1972733" cy="1972733"/>
          </a:xfrm>
          <a:prstGeom prst="rect">
            <a:avLst/>
          </a:prstGeom>
        </p:spPr>
      </p:pic>
      <p:sp>
        <p:nvSpPr>
          <p:cNvPr id="7" name="Rectangle 6">
            <a:extLst>
              <a:ext uri="{FF2B5EF4-FFF2-40B4-BE49-F238E27FC236}">
                <a16:creationId xmlns:a16="http://schemas.microsoft.com/office/drawing/2014/main" id="{360D2EA5-FFDC-5C4A-A25D-F90E5A34D5C1}"/>
              </a:ext>
            </a:extLst>
          </p:cNvPr>
          <p:cNvSpPr/>
          <p:nvPr/>
        </p:nvSpPr>
        <p:spPr>
          <a:xfrm rot="626371">
            <a:off x="7580997" y="2489815"/>
            <a:ext cx="3878626"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Redundancy!</a:t>
            </a:r>
          </a:p>
        </p:txBody>
      </p:sp>
      <p:sp>
        <p:nvSpPr>
          <p:cNvPr id="3" name="Slide Number Placeholder 2">
            <a:extLst>
              <a:ext uri="{FF2B5EF4-FFF2-40B4-BE49-F238E27FC236}">
                <a16:creationId xmlns:a16="http://schemas.microsoft.com/office/drawing/2014/main" id="{A1C7430E-CD33-6B4E-A0C9-64DF794A91A2}"/>
              </a:ext>
            </a:extLst>
          </p:cNvPr>
          <p:cNvSpPr>
            <a:spLocks noGrp="1"/>
          </p:cNvSpPr>
          <p:nvPr>
            <p:ph type="sldNum" sz="quarter" idx="12"/>
          </p:nvPr>
        </p:nvSpPr>
        <p:spPr/>
        <p:txBody>
          <a:bodyPr/>
          <a:lstStyle/>
          <a:p>
            <a:fld id="{8B519047-9AFA-4A82-8069-D12132B7B90E}" type="slidenum">
              <a:rPr lang="en-US" smtClean="0"/>
              <a:t>42</a:t>
            </a:fld>
            <a:endParaRPr lang="en-US" dirty="0"/>
          </a:p>
        </p:txBody>
      </p:sp>
    </p:spTree>
    <p:extLst>
      <p:ext uri="{BB962C8B-B14F-4D97-AF65-F5344CB8AC3E}">
        <p14:creationId xmlns:p14="http://schemas.microsoft.com/office/powerpoint/2010/main" val="4242889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5C250-7FB5-9245-A873-BA9A3D7EC7C8}"/>
              </a:ext>
            </a:extLst>
          </p:cNvPr>
          <p:cNvSpPr>
            <a:spLocks noGrp="1"/>
          </p:cNvSpPr>
          <p:nvPr>
            <p:ph type="title"/>
          </p:nvPr>
        </p:nvSpPr>
        <p:spPr/>
        <p:txBody>
          <a:bodyPr/>
          <a:lstStyle/>
          <a:p>
            <a:r>
              <a:rPr lang="en-US" dirty="0"/>
              <a:t>Server Hardware Features</a:t>
            </a:r>
          </a:p>
        </p:txBody>
      </p:sp>
      <p:sp>
        <p:nvSpPr>
          <p:cNvPr id="6" name="Content Placeholder 5">
            <a:extLst>
              <a:ext uri="{FF2B5EF4-FFF2-40B4-BE49-F238E27FC236}">
                <a16:creationId xmlns:a16="http://schemas.microsoft.com/office/drawing/2014/main" id="{6FD1EF3B-49A6-C94E-AED8-EEF83DDF12BF}"/>
              </a:ext>
            </a:extLst>
          </p:cNvPr>
          <p:cNvSpPr>
            <a:spLocks noGrp="1"/>
          </p:cNvSpPr>
          <p:nvPr>
            <p:ph idx="1"/>
          </p:nvPr>
        </p:nvSpPr>
        <p:spPr>
          <a:xfrm>
            <a:off x="1097280" y="1845733"/>
            <a:ext cx="10058400" cy="4419599"/>
          </a:xfrm>
        </p:spPr>
        <p:txBody>
          <a:bodyPr>
            <a:normAutofit/>
          </a:bodyPr>
          <a:lstStyle/>
          <a:p>
            <a:r>
              <a:rPr lang="en-US" dirty="0"/>
              <a:t>Remote management</a:t>
            </a:r>
          </a:p>
          <a:p>
            <a:pPr lvl="1"/>
            <a:r>
              <a:rPr lang="en-US" dirty="0"/>
              <a:t>Console access</a:t>
            </a:r>
          </a:p>
          <a:p>
            <a:pPr lvl="1"/>
            <a:r>
              <a:rPr lang="en-US" dirty="0"/>
              <a:t>OOB Management</a:t>
            </a:r>
          </a:p>
          <a:p>
            <a:pPr lvl="1"/>
            <a:r>
              <a:rPr lang="en-US" dirty="0"/>
              <a:t>Remote power cycle</a:t>
            </a:r>
          </a:p>
          <a:p>
            <a:pPr lvl="1"/>
            <a:r>
              <a:rPr lang="en-US" dirty="0"/>
              <a:t>Remote OS installation on bare metal</a:t>
            </a:r>
          </a:p>
          <a:p>
            <a:pPr lvl="1"/>
            <a:r>
              <a:rPr lang="en-US" dirty="0"/>
              <a:t>Separate administrative network!</a:t>
            </a:r>
          </a:p>
          <a:p>
            <a:pPr lvl="2"/>
            <a:r>
              <a:rPr lang="en-US" dirty="0"/>
              <a:t>Prevent unauthorized access to management network!</a:t>
            </a:r>
          </a:p>
          <a:p>
            <a:pPr lvl="2"/>
            <a:r>
              <a:rPr lang="en-US" dirty="0"/>
              <a:t>Dedicated network connections</a:t>
            </a:r>
          </a:p>
          <a:p>
            <a:r>
              <a:rPr lang="en-US" dirty="0"/>
              <a:t>Maintenance Contracts</a:t>
            </a:r>
          </a:p>
          <a:p>
            <a:pPr lvl="1"/>
            <a:r>
              <a:rPr lang="en-US" dirty="0"/>
              <a:t>Who is doing repairs?</a:t>
            </a:r>
          </a:p>
          <a:p>
            <a:pPr lvl="1"/>
            <a:r>
              <a:rPr lang="en-US" dirty="0"/>
              <a:t>Spare parts</a:t>
            </a:r>
          </a:p>
          <a:p>
            <a:pPr lvl="1"/>
            <a:r>
              <a:rPr lang="en-US" dirty="0"/>
              <a:t>Experienced vendors</a:t>
            </a:r>
          </a:p>
        </p:txBody>
      </p:sp>
      <p:pic>
        <p:nvPicPr>
          <p:cNvPr id="2" name="Picture 1">
            <a:extLst>
              <a:ext uri="{FF2B5EF4-FFF2-40B4-BE49-F238E27FC236}">
                <a16:creationId xmlns:a16="http://schemas.microsoft.com/office/drawing/2014/main" id="{DAB87AA7-F80B-8444-9FC7-3C60D3B40B2F}"/>
              </a:ext>
            </a:extLst>
          </p:cNvPr>
          <p:cNvPicPr>
            <a:picLocks noChangeAspect="1"/>
          </p:cNvPicPr>
          <p:nvPr/>
        </p:nvPicPr>
        <p:blipFill>
          <a:blip r:embed="rId2"/>
          <a:stretch>
            <a:fillRect/>
          </a:stretch>
        </p:blipFill>
        <p:spPr>
          <a:xfrm>
            <a:off x="9894147" y="4165600"/>
            <a:ext cx="1972733" cy="1972733"/>
          </a:xfrm>
          <a:prstGeom prst="rect">
            <a:avLst/>
          </a:prstGeom>
        </p:spPr>
      </p:pic>
      <p:sp>
        <p:nvSpPr>
          <p:cNvPr id="3" name="Slide Number Placeholder 2">
            <a:extLst>
              <a:ext uri="{FF2B5EF4-FFF2-40B4-BE49-F238E27FC236}">
                <a16:creationId xmlns:a16="http://schemas.microsoft.com/office/drawing/2014/main" id="{A5B6BEA8-F8A9-844A-B43B-96DE059AEAF0}"/>
              </a:ext>
            </a:extLst>
          </p:cNvPr>
          <p:cNvSpPr>
            <a:spLocks noGrp="1"/>
          </p:cNvSpPr>
          <p:nvPr>
            <p:ph type="sldNum" sz="quarter" idx="12"/>
          </p:nvPr>
        </p:nvSpPr>
        <p:spPr/>
        <p:txBody>
          <a:bodyPr/>
          <a:lstStyle/>
          <a:p>
            <a:fld id="{8B519047-9AFA-4A82-8069-D12132B7B90E}" type="slidenum">
              <a:rPr lang="en-US" smtClean="0"/>
              <a:t>43</a:t>
            </a:fld>
            <a:endParaRPr lang="en-US" dirty="0"/>
          </a:p>
        </p:txBody>
      </p:sp>
    </p:spTree>
    <p:extLst>
      <p:ext uri="{BB962C8B-B14F-4D97-AF65-F5344CB8AC3E}">
        <p14:creationId xmlns:p14="http://schemas.microsoft.com/office/powerpoint/2010/main" val="3880138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6C0E-19F1-184A-8B21-E9FEACBBC264}"/>
              </a:ext>
            </a:extLst>
          </p:cNvPr>
          <p:cNvSpPr>
            <a:spLocks noGrp="1"/>
          </p:cNvSpPr>
          <p:nvPr>
            <p:ph type="title"/>
          </p:nvPr>
        </p:nvSpPr>
        <p:spPr/>
        <p:txBody>
          <a:bodyPr/>
          <a:lstStyle/>
          <a:p>
            <a:r>
              <a:rPr lang="en-US" dirty="0"/>
              <a:t>Being a Sysadmin</a:t>
            </a:r>
          </a:p>
        </p:txBody>
      </p:sp>
      <p:sp>
        <p:nvSpPr>
          <p:cNvPr id="3" name="Content Placeholder 2">
            <a:extLst>
              <a:ext uri="{FF2B5EF4-FFF2-40B4-BE49-F238E27FC236}">
                <a16:creationId xmlns:a16="http://schemas.microsoft.com/office/drawing/2014/main" id="{E3D67059-89C4-0542-94AC-E7FBFF7EDD54}"/>
              </a:ext>
            </a:extLst>
          </p:cNvPr>
          <p:cNvSpPr>
            <a:spLocks noGrp="1"/>
          </p:cNvSpPr>
          <p:nvPr>
            <p:ph idx="1"/>
          </p:nvPr>
        </p:nvSpPr>
        <p:spPr/>
        <p:txBody>
          <a:bodyPr/>
          <a:lstStyle/>
          <a:p>
            <a:r>
              <a:rPr lang="en-US" dirty="0"/>
              <a:t>The keys to being a successful sysadmin is being able to accomplish:</a:t>
            </a:r>
          </a:p>
          <a:p>
            <a:pPr lvl="1"/>
            <a:r>
              <a:rPr lang="en-US" dirty="0"/>
              <a:t>Set up your environment</a:t>
            </a:r>
          </a:p>
          <a:p>
            <a:pPr lvl="2"/>
            <a:r>
              <a:rPr lang="en-US" dirty="0"/>
              <a:t>Custom configurations, variables, BIOS/HW setup, security settings…</a:t>
            </a:r>
          </a:p>
          <a:p>
            <a:pPr lvl="1"/>
            <a:r>
              <a:rPr lang="en-US" dirty="0"/>
              <a:t>Manage users and groups</a:t>
            </a:r>
          </a:p>
          <a:p>
            <a:pPr lvl="2"/>
            <a:r>
              <a:rPr lang="en-US" dirty="0" err="1"/>
              <a:t>Sudo</a:t>
            </a:r>
            <a:r>
              <a:rPr lang="en-US" dirty="0"/>
              <a:t>/root/admin privileges, user/group membership and ownership, permissions, </a:t>
            </a:r>
            <a:r>
              <a:rPr lang="en-US" dirty="0" err="1"/>
              <a:t>suid</a:t>
            </a:r>
            <a:r>
              <a:rPr lang="en-US" dirty="0"/>
              <a:t>/</a:t>
            </a:r>
            <a:r>
              <a:rPr lang="en-US" dirty="0" err="1"/>
              <a:t>sgid</a:t>
            </a:r>
            <a:r>
              <a:rPr lang="en-US" dirty="0"/>
              <a:t>…</a:t>
            </a:r>
          </a:p>
          <a:p>
            <a:pPr lvl="1"/>
            <a:r>
              <a:rPr lang="en-US" dirty="0"/>
              <a:t>Installing and configuring packages</a:t>
            </a:r>
          </a:p>
          <a:p>
            <a:pPr lvl="2"/>
            <a:r>
              <a:rPr lang="en-US" dirty="0"/>
              <a:t>Package managers, source code compiles, default packages, software configuration settings…</a:t>
            </a:r>
          </a:p>
          <a:p>
            <a:pPr lvl="1"/>
            <a:r>
              <a:rPr lang="en-US" dirty="0"/>
              <a:t>Shells</a:t>
            </a:r>
          </a:p>
          <a:p>
            <a:pPr lvl="2"/>
            <a:r>
              <a:rPr lang="en-US" dirty="0"/>
              <a:t>The Linux Command Line Environment (CLI), bash, scripting, shell manipulation…</a:t>
            </a:r>
          </a:p>
          <a:p>
            <a:pPr lvl="1"/>
            <a:r>
              <a:rPr lang="en-US" dirty="0"/>
              <a:t>Linux Filesystem</a:t>
            </a:r>
          </a:p>
          <a:p>
            <a:pPr lvl="2"/>
            <a:r>
              <a:rPr lang="en-US" dirty="0"/>
              <a:t>File manipulation, permissions and ownership, special files, device files, file locations…</a:t>
            </a:r>
          </a:p>
          <a:p>
            <a:pPr lvl="1"/>
            <a:r>
              <a:rPr lang="en-US" dirty="0"/>
              <a:t>Networking</a:t>
            </a:r>
          </a:p>
          <a:p>
            <a:pPr lvl="2"/>
            <a:r>
              <a:rPr lang="en-US" dirty="0"/>
              <a:t>DNS, DHCP, NTP, DMZ, Layers 1-4, CLI network tools…</a:t>
            </a:r>
          </a:p>
          <a:p>
            <a:pPr lvl="1"/>
            <a:endParaRPr lang="en-US" dirty="0"/>
          </a:p>
        </p:txBody>
      </p:sp>
      <p:sp>
        <p:nvSpPr>
          <p:cNvPr id="4" name="Slide Number Placeholder 3">
            <a:extLst>
              <a:ext uri="{FF2B5EF4-FFF2-40B4-BE49-F238E27FC236}">
                <a16:creationId xmlns:a16="http://schemas.microsoft.com/office/drawing/2014/main" id="{2F89351D-F131-3942-89F6-3CD51DCF228E}"/>
              </a:ext>
            </a:extLst>
          </p:cNvPr>
          <p:cNvSpPr>
            <a:spLocks noGrp="1"/>
          </p:cNvSpPr>
          <p:nvPr>
            <p:ph type="sldNum" sz="quarter" idx="12"/>
          </p:nvPr>
        </p:nvSpPr>
        <p:spPr/>
        <p:txBody>
          <a:bodyPr/>
          <a:lstStyle/>
          <a:p>
            <a:fld id="{8B519047-9AFA-4A82-8069-D12132B7B90E}" type="slidenum">
              <a:rPr lang="en-US" smtClean="0"/>
              <a:t>44</a:t>
            </a:fld>
            <a:endParaRPr lang="en-US" dirty="0"/>
          </a:p>
        </p:txBody>
      </p:sp>
    </p:spTree>
    <p:extLst>
      <p:ext uri="{BB962C8B-B14F-4D97-AF65-F5344CB8AC3E}">
        <p14:creationId xmlns:p14="http://schemas.microsoft.com/office/powerpoint/2010/main" val="796782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6C0E-19F1-184A-8B21-E9FEACBBC264}"/>
              </a:ext>
            </a:extLst>
          </p:cNvPr>
          <p:cNvSpPr>
            <a:spLocks noGrp="1"/>
          </p:cNvSpPr>
          <p:nvPr>
            <p:ph type="title"/>
          </p:nvPr>
        </p:nvSpPr>
        <p:spPr/>
        <p:txBody>
          <a:bodyPr/>
          <a:lstStyle/>
          <a:p>
            <a:r>
              <a:rPr lang="en-US" dirty="0"/>
              <a:t>Being a Sysadmin</a:t>
            </a:r>
          </a:p>
        </p:txBody>
      </p:sp>
      <p:sp>
        <p:nvSpPr>
          <p:cNvPr id="3" name="Content Placeholder 2">
            <a:extLst>
              <a:ext uri="{FF2B5EF4-FFF2-40B4-BE49-F238E27FC236}">
                <a16:creationId xmlns:a16="http://schemas.microsoft.com/office/drawing/2014/main" id="{E3D67059-89C4-0542-94AC-E7FBFF7EDD54}"/>
              </a:ext>
            </a:extLst>
          </p:cNvPr>
          <p:cNvSpPr>
            <a:spLocks noGrp="1"/>
          </p:cNvSpPr>
          <p:nvPr>
            <p:ph idx="1"/>
          </p:nvPr>
        </p:nvSpPr>
        <p:spPr/>
        <p:txBody>
          <a:bodyPr/>
          <a:lstStyle/>
          <a:p>
            <a:r>
              <a:rPr lang="en-US" dirty="0"/>
              <a:t>The keys to being a successful sysadmin is being able to accomplish:</a:t>
            </a:r>
          </a:p>
          <a:p>
            <a:pPr lvl="1"/>
            <a:r>
              <a:rPr lang="en-US" dirty="0"/>
              <a:t>Data Storage</a:t>
            </a:r>
          </a:p>
          <a:p>
            <a:pPr lvl="2"/>
            <a:r>
              <a:rPr lang="en-US" dirty="0"/>
              <a:t>Disks, partitions, volume groups, logical volumes, partitioning, RAID, NAS, SAN, backups…</a:t>
            </a:r>
          </a:p>
          <a:p>
            <a:pPr lvl="1"/>
            <a:r>
              <a:rPr lang="en-US" dirty="0"/>
              <a:t>Virtualization Technologies</a:t>
            </a:r>
          </a:p>
          <a:p>
            <a:pPr lvl="2"/>
            <a:r>
              <a:rPr lang="en-US" dirty="0"/>
              <a:t>Virtual machines, containers, hyper-converged…</a:t>
            </a:r>
          </a:p>
          <a:p>
            <a:pPr lvl="1"/>
            <a:r>
              <a:rPr lang="en-US" dirty="0"/>
              <a:t>Backups</a:t>
            </a:r>
          </a:p>
          <a:p>
            <a:pPr lvl="2"/>
            <a:r>
              <a:rPr lang="en-US" dirty="0"/>
              <a:t>Free vs. commercial software, full, differential, incremental, quiescing, replication, streams, media…</a:t>
            </a:r>
          </a:p>
          <a:p>
            <a:pPr lvl="1"/>
            <a:r>
              <a:rPr lang="en-US" dirty="0"/>
              <a:t>Disaster Recovery</a:t>
            </a:r>
          </a:p>
          <a:p>
            <a:pPr lvl="2"/>
            <a:r>
              <a:rPr lang="en-US" dirty="0"/>
              <a:t>Restoring business functionality in the event of a disaster, RTO, RPO, SLA, backups, connectivity…</a:t>
            </a:r>
          </a:p>
          <a:p>
            <a:pPr lvl="1"/>
            <a:r>
              <a:rPr lang="en-US" dirty="0"/>
              <a:t>Security and Authentication</a:t>
            </a:r>
          </a:p>
          <a:p>
            <a:pPr lvl="2"/>
            <a:r>
              <a:rPr lang="en-US" dirty="0"/>
              <a:t>User/group management, LDAP/AD, Kerberos, login and authentication methods, SSO, IDS, firewalls…</a:t>
            </a:r>
          </a:p>
          <a:p>
            <a:pPr lvl="1"/>
            <a:r>
              <a:rPr lang="en-US" dirty="0"/>
              <a:t>Hardware Management</a:t>
            </a:r>
          </a:p>
          <a:p>
            <a:pPr lvl="2"/>
            <a:r>
              <a:rPr lang="en-US" dirty="0"/>
              <a:t>BIOS, CPU, RAM, HDD/SSD, USB, storage connectivity, network connectivity, redundancy…</a:t>
            </a:r>
          </a:p>
        </p:txBody>
      </p:sp>
      <p:sp>
        <p:nvSpPr>
          <p:cNvPr id="4" name="Slide Number Placeholder 3">
            <a:extLst>
              <a:ext uri="{FF2B5EF4-FFF2-40B4-BE49-F238E27FC236}">
                <a16:creationId xmlns:a16="http://schemas.microsoft.com/office/drawing/2014/main" id="{6D3DE60F-EE55-7947-AE90-64472728D3A0}"/>
              </a:ext>
            </a:extLst>
          </p:cNvPr>
          <p:cNvSpPr>
            <a:spLocks noGrp="1"/>
          </p:cNvSpPr>
          <p:nvPr>
            <p:ph type="sldNum" sz="quarter" idx="12"/>
          </p:nvPr>
        </p:nvSpPr>
        <p:spPr/>
        <p:txBody>
          <a:bodyPr/>
          <a:lstStyle/>
          <a:p>
            <a:fld id="{8B519047-9AFA-4A82-8069-D12132B7B90E}" type="slidenum">
              <a:rPr lang="en-US" smtClean="0"/>
              <a:t>45</a:t>
            </a:fld>
            <a:endParaRPr lang="en-US" dirty="0"/>
          </a:p>
        </p:txBody>
      </p:sp>
    </p:spTree>
    <p:extLst>
      <p:ext uri="{BB962C8B-B14F-4D97-AF65-F5344CB8AC3E}">
        <p14:creationId xmlns:p14="http://schemas.microsoft.com/office/powerpoint/2010/main" val="647820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6C0E-19F1-184A-8B21-E9FEACBBC264}"/>
              </a:ext>
            </a:extLst>
          </p:cNvPr>
          <p:cNvSpPr>
            <a:spLocks noGrp="1"/>
          </p:cNvSpPr>
          <p:nvPr>
            <p:ph type="title"/>
          </p:nvPr>
        </p:nvSpPr>
        <p:spPr/>
        <p:txBody>
          <a:bodyPr/>
          <a:lstStyle/>
          <a:p>
            <a:r>
              <a:rPr lang="en-US" dirty="0"/>
              <a:t>Being a Sysadmin</a:t>
            </a:r>
          </a:p>
        </p:txBody>
      </p:sp>
      <p:sp>
        <p:nvSpPr>
          <p:cNvPr id="3" name="Content Placeholder 2">
            <a:extLst>
              <a:ext uri="{FF2B5EF4-FFF2-40B4-BE49-F238E27FC236}">
                <a16:creationId xmlns:a16="http://schemas.microsoft.com/office/drawing/2014/main" id="{E3D67059-89C4-0542-94AC-E7FBFF7EDD54}"/>
              </a:ext>
            </a:extLst>
          </p:cNvPr>
          <p:cNvSpPr>
            <a:spLocks noGrp="1"/>
          </p:cNvSpPr>
          <p:nvPr>
            <p:ph idx="1"/>
          </p:nvPr>
        </p:nvSpPr>
        <p:spPr/>
        <p:txBody>
          <a:bodyPr/>
          <a:lstStyle/>
          <a:p>
            <a:r>
              <a:rPr lang="en-US" dirty="0"/>
              <a:t>The keys to being a successful sysadmin is being able to accomplish:</a:t>
            </a:r>
          </a:p>
          <a:p>
            <a:pPr lvl="1"/>
            <a:r>
              <a:rPr lang="en-US" dirty="0"/>
              <a:t>Memory Management</a:t>
            </a:r>
          </a:p>
          <a:p>
            <a:pPr lvl="2"/>
            <a:r>
              <a:rPr lang="en-US" dirty="0"/>
              <a:t>Virtual memory, paging, address space, memory mapping, NUMA, swapping…</a:t>
            </a:r>
          </a:p>
          <a:p>
            <a:pPr lvl="1"/>
            <a:r>
              <a:rPr lang="en-US" dirty="0"/>
              <a:t>Automation</a:t>
            </a:r>
          </a:p>
          <a:p>
            <a:pPr lvl="2"/>
            <a:r>
              <a:rPr lang="en-US" dirty="0"/>
              <a:t>Scripting, programming, automatic configuration, automatic repair, automatic actions…</a:t>
            </a:r>
          </a:p>
          <a:p>
            <a:pPr lvl="1"/>
            <a:r>
              <a:rPr lang="en-US" b="1" dirty="0"/>
              <a:t>Troubleshooting</a:t>
            </a:r>
          </a:p>
          <a:p>
            <a:pPr lvl="2"/>
            <a:r>
              <a:rPr lang="en-US" b="1" dirty="0"/>
              <a:t>What is broke, how to fix issues, testing and validation methods, root cause analysis…</a:t>
            </a:r>
          </a:p>
          <a:p>
            <a:pPr lvl="1"/>
            <a:r>
              <a:rPr lang="en-US" dirty="0"/>
              <a:t>Monitoring</a:t>
            </a:r>
          </a:p>
          <a:p>
            <a:pPr lvl="2"/>
            <a:r>
              <a:rPr lang="en-US" dirty="0"/>
              <a:t>System resource utilization, alerting, automatic actions, real time, historical…</a:t>
            </a:r>
          </a:p>
          <a:p>
            <a:pPr lvl="1"/>
            <a:r>
              <a:rPr lang="en-US" dirty="0"/>
              <a:t>Documentation &amp; Communication</a:t>
            </a:r>
          </a:p>
          <a:p>
            <a:pPr lvl="2"/>
            <a:r>
              <a:rPr lang="en-US" dirty="0"/>
              <a:t>How are things configured, were are things located, what tools are used, how can I get someone else to do this…</a:t>
            </a:r>
          </a:p>
          <a:p>
            <a:pPr lvl="1"/>
            <a:r>
              <a:rPr lang="en-US" dirty="0"/>
              <a:t>Education &amp; Certifications</a:t>
            </a:r>
          </a:p>
          <a:p>
            <a:pPr lvl="2"/>
            <a:r>
              <a:rPr lang="en-US" dirty="0"/>
              <a:t>College degree, continuing education, specialized certificates, non-technical skill training…</a:t>
            </a:r>
          </a:p>
          <a:p>
            <a:pPr lvl="2"/>
            <a:endParaRPr lang="en-US" dirty="0"/>
          </a:p>
        </p:txBody>
      </p:sp>
      <p:sp>
        <p:nvSpPr>
          <p:cNvPr id="4" name="Slide Number Placeholder 3">
            <a:extLst>
              <a:ext uri="{FF2B5EF4-FFF2-40B4-BE49-F238E27FC236}">
                <a16:creationId xmlns:a16="http://schemas.microsoft.com/office/drawing/2014/main" id="{DC034B18-22A5-6D41-823C-F2D9C26D3326}"/>
              </a:ext>
            </a:extLst>
          </p:cNvPr>
          <p:cNvSpPr>
            <a:spLocks noGrp="1"/>
          </p:cNvSpPr>
          <p:nvPr>
            <p:ph type="sldNum" sz="quarter" idx="12"/>
          </p:nvPr>
        </p:nvSpPr>
        <p:spPr/>
        <p:txBody>
          <a:bodyPr/>
          <a:lstStyle/>
          <a:p>
            <a:fld id="{8B519047-9AFA-4A82-8069-D12132B7B90E}" type="slidenum">
              <a:rPr lang="en-US" smtClean="0"/>
              <a:t>46</a:t>
            </a:fld>
            <a:endParaRPr lang="en-US" dirty="0"/>
          </a:p>
        </p:txBody>
      </p:sp>
    </p:spTree>
    <p:extLst>
      <p:ext uri="{BB962C8B-B14F-4D97-AF65-F5344CB8AC3E}">
        <p14:creationId xmlns:p14="http://schemas.microsoft.com/office/powerpoint/2010/main" val="17063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HW Assignment 1</a:t>
            </a:r>
          </a:p>
        </p:txBody>
      </p:sp>
      <p:sp>
        <p:nvSpPr>
          <p:cNvPr id="3" name="Content Placeholder 2"/>
          <p:cNvSpPr>
            <a:spLocks noGrp="1"/>
          </p:cNvSpPr>
          <p:nvPr>
            <p:ph idx="1"/>
          </p:nvPr>
        </p:nvSpPr>
        <p:spPr/>
        <p:txBody>
          <a:bodyPr/>
          <a:lstStyle/>
          <a:p>
            <a:r>
              <a:rPr lang="en-US" dirty="0"/>
              <a:t>20 Points – Fill in the blank</a:t>
            </a:r>
          </a:p>
          <a:p>
            <a:r>
              <a:rPr lang="en-US" dirty="0"/>
              <a:t>In D2L and on my website</a:t>
            </a:r>
          </a:p>
          <a:p>
            <a:pPr lvl="1"/>
            <a:r>
              <a:rPr lang="en-US" dirty="0">
                <a:hlinkClick r:id="rId2"/>
              </a:rPr>
              <a:t>https://jpatalon.cs.edinboro.edu/cmac3990/Assignment%201.pdf</a:t>
            </a:r>
            <a:endParaRPr lang="en-US" dirty="0"/>
          </a:p>
          <a:p>
            <a:pPr lvl="1"/>
            <a:r>
              <a:rPr lang="en-US" dirty="0"/>
              <a:t>Submit to Assignment 1 folder</a:t>
            </a:r>
          </a:p>
          <a:p>
            <a:pPr lvl="1"/>
            <a:r>
              <a:rPr lang="en-US" dirty="0"/>
              <a:t>Due Wednesday September 3</a:t>
            </a:r>
            <a:r>
              <a:rPr lang="en-US" baseline="30000" dirty="0"/>
              <a:t>rd</a:t>
            </a:r>
            <a:r>
              <a:rPr lang="en-US" dirty="0"/>
              <a:t>, 2025</a:t>
            </a:r>
          </a:p>
          <a:p>
            <a:pPr lvl="2"/>
            <a:r>
              <a:rPr lang="en-US" dirty="0"/>
              <a:t>Submit by the end of the day!</a:t>
            </a:r>
          </a:p>
        </p:txBody>
      </p:sp>
      <p:pic>
        <p:nvPicPr>
          <p:cNvPr id="1028" name="Picture 4" descr="Doing homework dog eating homework clipart clipartxtras - Wiki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4955" y="3573568"/>
            <a:ext cx="1990725" cy="22955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D2B2157-4C52-F44C-9803-63EDE19C59D8}"/>
              </a:ext>
            </a:extLst>
          </p:cNvPr>
          <p:cNvSpPr>
            <a:spLocks noGrp="1"/>
          </p:cNvSpPr>
          <p:nvPr>
            <p:ph type="sldNum" sz="quarter" idx="12"/>
          </p:nvPr>
        </p:nvSpPr>
        <p:spPr/>
        <p:txBody>
          <a:bodyPr/>
          <a:lstStyle/>
          <a:p>
            <a:fld id="{8B519047-9AFA-4A82-8069-D12132B7B90E}" type="slidenum">
              <a:rPr lang="en-US" smtClean="0"/>
              <a:t>47</a:t>
            </a:fld>
            <a:endParaRPr lang="en-US" dirty="0"/>
          </a:p>
        </p:txBody>
      </p:sp>
    </p:spTree>
    <p:extLst>
      <p:ext uri="{BB962C8B-B14F-4D97-AF65-F5344CB8AC3E}">
        <p14:creationId xmlns:p14="http://schemas.microsoft.com/office/powerpoint/2010/main" val="3190089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CB3C2-89A4-6AFA-568B-D2BD53586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831DB-E915-0DC2-A5D0-141D6F4DF45C}"/>
              </a:ext>
            </a:extLst>
          </p:cNvPr>
          <p:cNvSpPr>
            <a:spLocks noGrp="1"/>
          </p:cNvSpPr>
          <p:nvPr>
            <p:ph type="ctrTitle"/>
          </p:nvPr>
        </p:nvSpPr>
        <p:spPr/>
        <p:txBody>
          <a:bodyPr/>
          <a:lstStyle/>
          <a:p>
            <a:r>
              <a:rPr lang="en-US" dirty="0"/>
              <a:t>CMAC 3990.200</a:t>
            </a:r>
            <a:br>
              <a:rPr lang="en-US" dirty="0"/>
            </a:br>
            <a:r>
              <a:rPr lang="en-US" sz="5400" dirty="0"/>
              <a:t>Systems Administration</a:t>
            </a:r>
            <a:br>
              <a:rPr lang="en-US" sz="5400" dirty="0"/>
            </a:br>
            <a:r>
              <a:rPr lang="en-US" sz="5400" dirty="0"/>
              <a:t>and Operations</a:t>
            </a:r>
          </a:p>
        </p:txBody>
      </p:sp>
      <p:sp>
        <p:nvSpPr>
          <p:cNvPr id="3" name="Subtitle 2">
            <a:extLst>
              <a:ext uri="{FF2B5EF4-FFF2-40B4-BE49-F238E27FC236}">
                <a16:creationId xmlns:a16="http://schemas.microsoft.com/office/drawing/2014/main" id="{981C8971-2FEB-9734-FA3E-987934BC3AB5}"/>
              </a:ext>
            </a:extLst>
          </p:cNvPr>
          <p:cNvSpPr>
            <a:spLocks noGrp="1"/>
          </p:cNvSpPr>
          <p:nvPr>
            <p:ph type="subTitle" idx="1"/>
          </p:nvPr>
        </p:nvSpPr>
        <p:spPr>
          <a:xfrm>
            <a:off x="1100051" y="4455619"/>
            <a:ext cx="10058400" cy="1799265"/>
          </a:xfrm>
        </p:spPr>
        <p:txBody>
          <a:bodyPr/>
          <a:lstStyle/>
          <a:p>
            <a:r>
              <a:rPr lang="en-US" dirty="0"/>
              <a:t>Fall 2025 – Week 1.2 – August 27</a:t>
            </a:r>
            <a:r>
              <a:rPr lang="en-US" baseline="30000" dirty="0"/>
              <a:t>th</a:t>
            </a:r>
            <a:r>
              <a:rPr lang="en-US" dirty="0"/>
              <a:t>, 2025</a:t>
            </a:r>
          </a:p>
          <a:p>
            <a:r>
              <a:rPr lang="en-US" dirty="0"/>
              <a:t>Introduction and overview, Review</a:t>
            </a:r>
          </a:p>
          <a:p>
            <a:r>
              <a:rPr lang="en-US" dirty="0"/>
              <a:t>A little bit of new</a:t>
            </a:r>
          </a:p>
        </p:txBody>
      </p:sp>
    </p:spTree>
    <p:extLst>
      <p:ext uri="{BB962C8B-B14F-4D97-AF65-F5344CB8AC3E}">
        <p14:creationId xmlns:p14="http://schemas.microsoft.com/office/powerpoint/2010/main" val="4114288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SSH</a:t>
            </a:r>
          </a:p>
        </p:txBody>
      </p:sp>
      <p:sp>
        <p:nvSpPr>
          <p:cNvPr id="3" name="Content Placeholder 2"/>
          <p:cNvSpPr>
            <a:spLocks noGrp="1"/>
          </p:cNvSpPr>
          <p:nvPr>
            <p:ph idx="1"/>
          </p:nvPr>
        </p:nvSpPr>
        <p:spPr>
          <a:xfrm>
            <a:off x="1097280" y="1845734"/>
            <a:ext cx="10066020" cy="4023360"/>
          </a:xfrm>
        </p:spPr>
        <p:txBody>
          <a:bodyPr/>
          <a:lstStyle/>
          <a:p>
            <a:r>
              <a:rPr lang="en-US" dirty="0"/>
              <a:t>SSH – Secure Shell</a:t>
            </a:r>
          </a:p>
          <a:p>
            <a:pPr lvl="1"/>
            <a:r>
              <a:rPr lang="en-US" dirty="0"/>
              <a:t>Creates an encrypted terminal connection to a server shell</a:t>
            </a:r>
          </a:p>
          <a:p>
            <a:pPr lvl="1"/>
            <a:r>
              <a:rPr lang="en-US" dirty="0"/>
              <a:t>Allows for other types of communication to be tunneled through connection</a:t>
            </a:r>
          </a:p>
          <a:p>
            <a:pPr lvl="2"/>
            <a:r>
              <a:rPr lang="en-US" sz="1600" dirty="0"/>
              <a:t>Tunneling insecure information through a secure tunnel creates a secure connection!</a:t>
            </a:r>
          </a:p>
          <a:p>
            <a:pPr lvl="1"/>
            <a:r>
              <a:rPr lang="en-US" dirty="0"/>
              <a:t>In Windows, you can use the program Putty to </a:t>
            </a:r>
            <a:br>
              <a:rPr lang="en-US" dirty="0"/>
            </a:br>
            <a:r>
              <a:rPr lang="en-US" dirty="0"/>
              <a:t>SSH in to a server</a:t>
            </a:r>
          </a:p>
          <a:p>
            <a:pPr lvl="1"/>
            <a:r>
              <a:rPr lang="en-US" dirty="0"/>
              <a:t>In Linux/</a:t>
            </a:r>
            <a:r>
              <a:rPr lang="en-US" dirty="0" err="1"/>
              <a:t>MacOS</a:t>
            </a:r>
            <a:r>
              <a:rPr lang="en-US" dirty="0"/>
              <a:t>, you can run the SSH command </a:t>
            </a:r>
            <a:br>
              <a:rPr lang="en-US" dirty="0"/>
            </a:br>
            <a:r>
              <a:rPr lang="en-US" dirty="0"/>
              <a:t>directly from the command line</a:t>
            </a:r>
          </a:p>
          <a:p>
            <a:pPr lvl="1"/>
            <a:r>
              <a:rPr lang="en-US" dirty="0"/>
              <a:t>Command format:</a:t>
            </a:r>
          </a:p>
          <a:p>
            <a:pPr lvl="2"/>
            <a:r>
              <a:rPr lang="en-US" dirty="0"/>
              <a:t>ssh -L </a:t>
            </a:r>
            <a:r>
              <a:rPr lang="en-US" dirty="0" err="1"/>
              <a:t>portX:host:portY</a:t>
            </a:r>
            <a:r>
              <a:rPr lang="en-US" dirty="0"/>
              <a:t> -D </a:t>
            </a:r>
            <a:r>
              <a:rPr lang="en-US" dirty="0" err="1"/>
              <a:t>portZ</a:t>
            </a:r>
            <a:r>
              <a:rPr lang="en-US" dirty="0"/>
              <a:t> </a:t>
            </a:r>
            <a:r>
              <a:rPr lang="en-US" dirty="0" err="1"/>
              <a:t>user@host</a:t>
            </a:r>
            <a:endParaRPr lang="en-US" dirty="0"/>
          </a:p>
          <a:p>
            <a:pPr lvl="2"/>
            <a:r>
              <a:rPr lang="en-US" dirty="0"/>
              <a:t>ssh -L 5901:hostname.fqdn.com:5901 -D 56565 </a:t>
            </a:r>
            <a:r>
              <a:rPr lang="en-US" dirty="0" err="1">
                <a:hlinkClick r:id="rId2"/>
              </a:rPr>
              <a:t>user@hostname.tld</a:t>
            </a:r>
            <a:endParaRPr lang="en-US" dirty="0"/>
          </a:p>
          <a:p>
            <a:pPr lvl="2"/>
            <a:r>
              <a:rPr lang="en-US" dirty="0"/>
              <a:t>-L: forward local </a:t>
            </a:r>
            <a:r>
              <a:rPr lang="en-US" dirty="0" err="1"/>
              <a:t>portX</a:t>
            </a:r>
            <a:r>
              <a:rPr lang="en-US" dirty="0"/>
              <a:t> to remote host </a:t>
            </a:r>
            <a:r>
              <a:rPr lang="en-US" dirty="0" err="1"/>
              <a:t>portY</a:t>
            </a:r>
            <a:endParaRPr lang="en-US" dirty="0"/>
          </a:p>
          <a:p>
            <a:pPr lvl="2"/>
            <a:r>
              <a:rPr lang="en-US" dirty="0"/>
              <a:t>-D: forward web requests through SOCKS proxy on </a:t>
            </a:r>
            <a:r>
              <a:rPr lang="en-US" dirty="0" err="1"/>
              <a:t>portZ</a:t>
            </a:r>
            <a:endParaRPr lang="en-US" dirty="0"/>
          </a:p>
        </p:txBody>
      </p:sp>
      <p:pic>
        <p:nvPicPr>
          <p:cNvPr id="1026" name="Picture 2" descr="ssh-book.jpg (425×2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3265487"/>
            <a:ext cx="4048125" cy="28479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120BAC4-19D8-394E-86A1-662029C1157C}"/>
              </a:ext>
            </a:extLst>
          </p:cNvPr>
          <p:cNvSpPr>
            <a:spLocks noGrp="1"/>
          </p:cNvSpPr>
          <p:nvPr>
            <p:ph type="sldNum" sz="quarter" idx="12"/>
          </p:nvPr>
        </p:nvSpPr>
        <p:spPr/>
        <p:txBody>
          <a:bodyPr/>
          <a:lstStyle/>
          <a:p>
            <a:fld id="{8B519047-9AFA-4A82-8069-D12132B7B90E}" type="slidenum">
              <a:rPr lang="en-US" smtClean="0"/>
              <a:t>49</a:t>
            </a:fld>
            <a:endParaRPr lang="en-US" dirty="0"/>
          </a:p>
        </p:txBody>
      </p:sp>
    </p:spTree>
    <p:extLst>
      <p:ext uri="{BB962C8B-B14F-4D97-AF65-F5344CB8AC3E}">
        <p14:creationId xmlns:p14="http://schemas.microsoft.com/office/powerpoint/2010/main" val="326505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Me</a:t>
            </a:r>
          </a:p>
        </p:txBody>
      </p:sp>
      <p:sp>
        <p:nvSpPr>
          <p:cNvPr id="3" name="Content Placeholder 2"/>
          <p:cNvSpPr>
            <a:spLocks noGrp="1"/>
          </p:cNvSpPr>
          <p:nvPr>
            <p:ph sz="half" idx="1"/>
          </p:nvPr>
        </p:nvSpPr>
        <p:spPr>
          <a:xfrm>
            <a:off x="1097278" y="1845733"/>
            <a:ext cx="5037191" cy="4480926"/>
          </a:xfrm>
        </p:spPr>
        <p:txBody>
          <a:bodyPr>
            <a:normAutofit fontScale="92500" lnSpcReduction="10000"/>
          </a:bodyPr>
          <a:lstStyle/>
          <a:p>
            <a:r>
              <a:rPr lang="en-US" dirty="0"/>
              <a:t>20+ Years professional systems administration</a:t>
            </a:r>
          </a:p>
          <a:p>
            <a:pPr lvl="1"/>
            <a:r>
              <a:rPr lang="en-US" dirty="0"/>
              <a:t>Small business, university, enterprise</a:t>
            </a:r>
          </a:p>
          <a:p>
            <a:r>
              <a:rPr lang="en-US" dirty="0"/>
              <a:t>10+ Years teaching in higher-education</a:t>
            </a:r>
          </a:p>
          <a:p>
            <a:pPr lvl="1"/>
            <a:r>
              <a:rPr lang="en-US" dirty="0"/>
              <a:t>Create new classes, mentoring, committees…</a:t>
            </a:r>
          </a:p>
          <a:p>
            <a:r>
              <a:rPr lang="en-US" dirty="0"/>
              <a:t>Linux, Unix, Windows IT Administration</a:t>
            </a:r>
          </a:p>
          <a:p>
            <a:pPr lvl="1"/>
            <a:r>
              <a:rPr lang="en-US" dirty="0"/>
              <a:t>Red Hat Certified System Administrator</a:t>
            </a:r>
          </a:p>
          <a:p>
            <a:pPr lvl="1"/>
            <a:r>
              <a:rPr lang="en-US" dirty="0"/>
              <a:t>AWS Certifications</a:t>
            </a:r>
          </a:p>
          <a:p>
            <a:pPr lvl="2"/>
            <a:r>
              <a:rPr lang="en-US" dirty="0"/>
              <a:t>Cloud Practitioner, Sysops Admin, Solutions Architect</a:t>
            </a:r>
          </a:p>
          <a:p>
            <a:pPr lvl="1"/>
            <a:r>
              <a:rPr lang="en-US" dirty="0"/>
              <a:t>CentOS</a:t>
            </a:r>
          </a:p>
          <a:p>
            <a:pPr lvl="1"/>
            <a:r>
              <a:rPr lang="en-US" dirty="0"/>
              <a:t>Raspbian</a:t>
            </a:r>
          </a:p>
          <a:p>
            <a:r>
              <a:rPr lang="en-US" dirty="0"/>
              <a:t>Networking</a:t>
            </a:r>
          </a:p>
          <a:p>
            <a:pPr lvl="1"/>
            <a:r>
              <a:rPr lang="en-US" dirty="0"/>
              <a:t>IPv6</a:t>
            </a:r>
          </a:p>
          <a:p>
            <a:r>
              <a:rPr lang="en-US" dirty="0"/>
              <a:t>Virtualization &amp; Cloud</a:t>
            </a:r>
          </a:p>
        </p:txBody>
      </p:sp>
      <p:sp>
        <p:nvSpPr>
          <p:cNvPr id="4" name="Content Placeholder 3"/>
          <p:cNvSpPr>
            <a:spLocks noGrp="1"/>
          </p:cNvSpPr>
          <p:nvPr>
            <p:ph sz="half" idx="2"/>
          </p:nvPr>
        </p:nvSpPr>
        <p:spPr>
          <a:xfrm>
            <a:off x="6217920" y="1845734"/>
            <a:ext cx="4937760" cy="4696579"/>
          </a:xfrm>
        </p:spPr>
        <p:txBody>
          <a:bodyPr>
            <a:normAutofit fontScale="92500" lnSpcReduction="10000"/>
          </a:bodyPr>
          <a:lstStyle/>
          <a:p>
            <a:r>
              <a:rPr lang="en-US" dirty="0"/>
              <a:t>Website - </a:t>
            </a:r>
            <a:r>
              <a:rPr lang="en-US" dirty="0">
                <a:hlinkClick r:id="rId3"/>
              </a:rPr>
              <a:t>http://jpatalon.cs.edinboro.edu</a:t>
            </a:r>
            <a:endParaRPr lang="en-US" dirty="0"/>
          </a:p>
          <a:p>
            <a:pPr lvl="1"/>
            <a:r>
              <a:rPr lang="en-US" dirty="0"/>
              <a:t>Class Files</a:t>
            </a:r>
          </a:p>
          <a:p>
            <a:pPr lvl="1"/>
            <a:r>
              <a:rPr lang="en-US" dirty="0"/>
              <a:t>Office Hours</a:t>
            </a:r>
          </a:p>
          <a:p>
            <a:pPr lvl="1"/>
            <a:r>
              <a:rPr lang="en-US" dirty="0"/>
              <a:t>Contact Info</a:t>
            </a:r>
          </a:p>
          <a:p>
            <a:pPr lvl="1"/>
            <a:r>
              <a:rPr lang="en-US" dirty="0"/>
              <a:t>Assignments</a:t>
            </a:r>
          </a:p>
          <a:p>
            <a:pPr lvl="1"/>
            <a:r>
              <a:rPr lang="en-US" dirty="0"/>
              <a:t>Class Schedule</a:t>
            </a:r>
          </a:p>
          <a:p>
            <a:r>
              <a:rPr lang="en-US" dirty="0"/>
              <a:t>D2L</a:t>
            </a:r>
          </a:p>
          <a:p>
            <a:pPr lvl="1"/>
            <a:r>
              <a:rPr lang="en-US" b="1" u="sng" dirty="0"/>
              <a:t>Grades</a:t>
            </a:r>
          </a:p>
          <a:p>
            <a:pPr lvl="1"/>
            <a:r>
              <a:rPr lang="en-US" b="1" u="sng" dirty="0"/>
              <a:t>Assignment submissions</a:t>
            </a:r>
          </a:p>
          <a:p>
            <a:pPr lvl="1"/>
            <a:r>
              <a:rPr lang="en-US" dirty="0"/>
              <a:t>Class Files</a:t>
            </a:r>
          </a:p>
          <a:p>
            <a:pPr lvl="1"/>
            <a:r>
              <a:rPr lang="en-US" dirty="0"/>
              <a:t>Office Hours</a:t>
            </a:r>
          </a:p>
          <a:p>
            <a:pPr lvl="1"/>
            <a:r>
              <a:rPr lang="en-US" dirty="0"/>
              <a:t>Contact Info</a:t>
            </a:r>
          </a:p>
          <a:p>
            <a:pPr lvl="1"/>
            <a:r>
              <a:rPr lang="en-US" dirty="0"/>
              <a:t>Assignments</a:t>
            </a:r>
          </a:p>
          <a:p>
            <a:pPr lvl="1"/>
            <a:r>
              <a:rPr lang="en-US" dirty="0"/>
              <a:t>Class Schedule</a:t>
            </a:r>
          </a:p>
          <a:p>
            <a:endParaRPr lang="en-US" dirty="0"/>
          </a:p>
        </p:txBody>
      </p:sp>
      <p:pic>
        <p:nvPicPr>
          <p:cNvPr id="5" name="Picture 4"/>
          <p:cNvPicPr>
            <a:picLocks noChangeAspect="1"/>
          </p:cNvPicPr>
          <p:nvPr/>
        </p:nvPicPr>
        <p:blipFill>
          <a:blip r:embed="rId4"/>
          <a:stretch>
            <a:fillRect/>
          </a:stretch>
        </p:blipFill>
        <p:spPr>
          <a:xfrm>
            <a:off x="9032789" y="3250946"/>
            <a:ext cx="2328802" cy="2602779"/>
          </a:xfrm>
          <a:prstGeom prst="rect">
            <a:avLst/>
          </a:prstGeom>
        </p:spPr>
      </p:pic>
      <p:sp>
        <p:nvSpPr>
          <p:cNvPr id="6" name="Rectangle 5">
            <a:extLst>
              <a:ext uri="{FF2B5EF4-FFF2-40B4-BE49-F238E27FC236}">
                <a16:creationId xmlns:a16="http://schemas.microsoft.com/office/drawing/2014/main" id="{2E017BB2-7B8C-6047-823F-535B7B6F3C0F}"/>
              </a:ext>
            </a:extLst>
          </p:cNvPr>
          <p:cNvSpPr/>
          <p:nvPr/>
        </p:nvSpPr>
        <p:spPr>
          <a:xfrm>
            <a:off x="8190758" y="2294098"/>
            <a:ext cx="2458429" cy="400110"/>
          </a:xfrm>
          <a:prstGeom prst="rect">
            <a:avLst/>
          </a:prstGeom>
          <a:noFill/>
        </p:spPr>
        <p:txBody>
          <a:bodyPr wrap="none" lIns="91440" tIns="45720" rIns="91440" bIns="45720">
            <a:spAutoFit/>
          </a:bodyPr>
          <a:lstStyle/>
          <a:p>
            <a:pPr algn="ctr"/>
            <a:r>
              <a:rPr lang="en-US" sz="2000" u="sng" dirty="0">
                <a:ln w="0"/>
                <a:solidFill>
                  <a:schemeClr val="accent1"/>
                </a:solidFill>
                <a:effectLst>
                  <a:outerShdw blurRad="38100" dist="25400" dir="5400000" algn="ctr" rotWithShape="0">
                    <a:srgbClr val="6E747A">
                      <a:alpha val="43000"/>
                    </a:srgbClr>
                  </a:outerShdw>
                </a:effectLst>
              </a:rPr>
              <a:t>j</a:t>
            </a:r>
            <a:r>
              <a:rPr lang="en-US" sz="2000" b="0" u="sng" cap="none" spc="0" dirty="0">
                <a:ln w="0"/>
                <a:solidFill>
                  <a:schemeClr val="accent1"/>
                </a:solidFill>
                <a:effectLst>
                  <a:outerShdw blurRad="38100" dist="25400" dir="5400000" algn="ctr" rotWithShape="0">
                    <a:srgbClr val="6E747A">
                      <a:alpha val="43000"/>
                    </a:srgbClr>
                  </a:outerShdw>
                </a:effectLst>
              </a:rPr>
              <a:t>patalon.ultrastuff.net</a:t>
            </a:r>
          </a:p>
        </p:txBody>
      </p:sp>
      <p:sp>
        <p:nvSpPr>
          <p:cNvPr id="7" name="Slide Number Placeholder 6">
            <a:extLst>
              <a:ext uri="{FF2B5EF4-FFF2-40B4-BE49-F238E27FC236}">
                <a16:creationId xmlns:a16="http://schemas.microsoft.com/office/drawing/2014/main" id="{6D6AAD17-9887-D148-B908-911AC539C2F3}"/>
              </a:ext>
            </a:extLst>
          </p:cNvPr>
          <p:cNvSpPr>
            <a:spLocks noGrp="1"/>
          </p:cNvSpPr>
          <p:nvPr>
            <p:ph type="sldNum" sz="quarter" idx="12"/>
          </p:nvPr>
        </p:nvSpPr>
        <p:spPr/>
        <p:txBody>
          <a:bodyPr/>
          <a:lstStyle/>
          <a:p>
            <a:fld id="{8B519047-9AFA-4A82-8069-D12132B7B90E}" type="slidenum">
              <a:rPr lang="en-US" smtClean="0"/>
              <a:t>5</a:t>
            </a:fld>
            <a:endParaRPr lang="en-US" dirty="0"/>
          </a:p>
        </p:txBody>
      </p:sp>
    </p:spTree>
    <p:extLst>
      <p:ext uri="{BB962C8B-B14F-4D97-AF65-F5344CB8AC3E}">
        <p14:creationId xmlns:p14="http://schemas.microsoft.com/office/powerpoint/2010/main" val="314014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SSH Tunnels</a:t>
            </a:r>
          </a:p>
        </p:txBody>
      </p:sp>
      <p:sp>
        <p:nvSpPr>
          <p:cNvPr id="3" name="Content Placeholder 2"/>
          <p:cNvSpPr>
            <a:spLocks noGrp="1"/>
          </p:cNvSpPr>
          <p:nvPr>
            <p:ph idx="1"/>
          </p:nvPr>
        </p:nvSpPr>
        <p:spPr>
          <a:xfrm>
            <a:off x="1097280" y="1845734"/>
            <a:ext cx="10945784" cy="4023360"/>
          </a:xfrm>
        </p:spPr>
        <p:txBody>
          <a:bodyPr>
            <a:normAutofit/>
          </a:bodyPr>
          <a:lstStyle/>
          <a:p>
            <a:r>
              <a:rPr lang="en-US" sz="2400" dirty="0"/>
              <a:t>SSH Tunnels are secure and encrypted between endpoints!</a:t>
            </a:r>
          </a:p>
          <a:p>
            <a:r>
              <a:rPr lang="en-US" sz="2400" dirty="0"/>
              <a:t>Local port forwarding</a:t>
            </a:r>
          </a:p>
          <a:p>
            <a:pPr lvl="1"/>
            <a:r>
              <a:rPr lang="en-US" sz="2000" dirty="0"/>
              <a:t>Similar to port forwarding on a home router</a:t>
            </a:r>
          </a:p>
          <a:p>
            <a:pPr lvl="1"/>
            <a:r>
              <a:rPr lang="en-US" sz="2000" dirty="0" err="1"/>
              <a:t>ssh</a:t>
            </a:r>
            <a:r>
              <a:rPr lang="en-US" sz="2000" dirty="0"/>
              <a:t> –L </a:t>
            </a:r>
            <a:r>
              <a:rPr lang="en-US" sz="2000" dirty="0" err="1"/>
              <a:t>source_port:destination_host:destination_port</a:t>
            </a:r>
            <a:r>
              <a:rPr lang="en-US" sz="2000" dirty="0"/>
              <a:t> </a:t>
            </a:r>
            <a:r>
              <a:rPr lang="en-US" sz="2000" dirty="0" err="1"/>
              <a:t>user@host.tld</a:t>
            </a:r>
            <a:endParaRPr lang="en-US" sz="2000" dirty="0"/>
          </a:p>
          <a:p>
            <a:pPr lvl="2"/>
            <a:r>
              <a:rPr lang="en-US" sz="1600" dirty="0"/>
              <a:t>Ex: </a:t>
            </a:r>
            <a:r>
              <a:rPr lang="en-US" sz="1600" dirty="0" err="1">
                <a:latin typeface="Courier New" panose="02070309020205020404" pitchFamily="49" charset="0"/>
                <a:cs typeface="Courier New" panose="02070309020205020404" pitchFamily="49" charset="0"/>
              </a:rPr>
              <a:t>ssh</a:t>
            </a:r>
            <a:r>
              <a:rPr lang="en-US" sz="1600" dirty="0">
                <a:latin typeface="Courier New" panose="02070309020205020404" pitchFamily="49" charset="0"/>
                <a:cs typeface="Courier New" panose="02070309020205020404" pitchFamily="49" charset="0"/>
              </a:rPr>
              <a:t> -D 55555 -L 55110:csvm1.cs.edinboro.edu:5110 user@cslab100.cs.edinboro.edu</a:t>
            </a:r>
          </a:p>
          <a:p>
            <a:pPr lvl="2"/>
            <a:r>
              <a:rPr lang="en-US" sz="1600" dirty="0"/>
              <a:t>This command opens an encrypted tunnel between my local machine and </a:t>
            </a:r>
            <a:r>
              <a:rPr lang="en-US" sz="1600" dirty="0" err="1"/>
              <a:t>ssh</a:t>
            </a:r>
            <a:r>
              <a:rPr lang="en-US" sz="1600" dirty="0"/>
              <a:t> server cslab100.cs.edinboro.edu</a:t>
            </a:r>
          </a:p>
          <a:p>
            <a:pPr lvl="2"/>
            <a:r>
              <a:rPr lang="en-US" sz="1600" dirty="0"/>
              <a:t>Traffic sent to localhost port 55110 is redirected to csvm1.cs.edinboro.edu port 5110</a:t>
            </a:r>
          </a:p>
          <a:p>
            <a:pPr lvl="2"/>
            <a:r>
              <a:rPr lang="en-US" sz="1600" dirty="0"/>
              <a:t>A dynamic SOCKS proxy is opened on port 55555</a:t>
            </a:r>
          </a:p>
          <a:p>
            <a:pPr lvl="2"/>
            <a:r>
              <a:rPr lang="en-US" sz="1600" dirty="0"/>
              <a:t>You can do the same with a putty shortcut in Windows</a:t>
            </a:r>
          </a:p>
        </p:txBody>
      </p:sp>
      <p:pic>
        <p:nvPicPr>
          <p:cNvPr id="4" name="Picture 2" descr="http://www.technodoze.com/wp-content/uploads/surf-through-proxy-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172" y="4516444"/>
            <a:ext cx="5139748" cy="16601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78D1CE1-1390-4341-B1F7-720630C0E763}"/>
              </a:ext>
            </a:extLst>
          </p:cNvPr>
          <p:cNvSpPr>
            <a:spLocks noGrp="1"/>
          </p:cNvSpPr>
          <p:nvPr>
            <p:ph type="sldNum" sz="quarter" idx="12"/>
          </p:nvPr>
        </p:nvSpPr>
        <p:spPr/>
        <p:txBody>
          <a:bodyPr/>
          <a:lstStyle/>
          <a:p>
            <a:fld id="{8B519047-9AFA-4A82-8069-D12132B7B90E}" type="slidenum">
              <a:rPr lang="en-US" smtClean="0"/>
              <a:t>50</a:t>
            </a:fld>
            <a:endParaRPr lang="en-US" dirty="0"/>
          </a:p>
        </p:txBody>
      </p:sp>
    </p:spTree>
    <p:extLst>
      <p:ext uri="{BB962C8B-B14F-4D97-AF65-F5344CB8AC3E}">
        <p14:creationId xmlns:p14="http://schemas.microsoft.com/office/powerpoint/2010/main" val="1095120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1094720" cy="1450757"/>
          </a:xfrm>
        </p:spPr>
        <p:txBody>
          <a:bodyPr/>
          <a:lstStyle/>
          <a:p>
            <a:r>
              <a:rPr lang="en-US" dirty="0"/>
              <a:t>VM Server Considerations</a:t>
            </a:r>
          </a:p>
        </p:txBody>
      </p:sp>
      <p:sp>
        <p:nvSpPr>
          <p:cNvPr id="3" name="Content Placeholder 2"/>
          <p:cNvSpPr>
            <a:spLocks noGrp="1"/>
          </p:cNvSpPr>
          <p:nvPr>
            <p:ph sz="half" idx="1"/>
          </p:nvPr>
        </p:nvSpPr>
        <p:spPr>
          <a:xfrm>
            <a:off x="1097278" y="1845734"/>
            <a:ext cx="5584875" cy="4023360"/>
          </a:xfrm>
        </p:spPr>
        <p:txBody>
          <a:bodyPr/>
          <a:lstStyle/>
          <a:p>
            <a:r>
              <a:rPr lang="en-US" dirty="0"/>
              <a:t>Hypervisor server(s):</a:t>
            </a:r>
          </a:p>
          <a:p>
            <a:pPr lvl="1"/>
            <a:r>
              <a:rPr lang="en-US" dirty="0"/>
              <a:t>2x10 core 3.0GHz CPU’s w/</a:t>
            </a:r>
            <a:r>
              <a:rPr lang="en-US" dirty="0" err="1"/>
              <a:t>hyperthreading</a:t>
            </a:r>
            <a:r>
              <a:rPr lang="en-US" dirty="0"/>
              <a:t> (40 vCPU’s)</a:t>
            </a:r>
          </a:p>
          <a:p>
            <a:pPr lvl="1"/>
            <a:r>
              <a:rPr lang="en-US" dirty="0"/>
              <a:t>128GB RAM</a:t>
            </a:r>
          </a:p>
          <a:p>
            <a:pPr lvl="1"/>
            <a:r>
              <a:rPr lang="en-US" dirty="0"/>
              <a:t>2.0TB Storage</a:t>
            </a:r>
          </a:p>
          <a:p>
            <a:r>
              <a:rPr lang="en-US" dirty="0"/>
              <a:t>15 guests</a:t>
            </a:r>
          </a:p>
          <a:p>
            <a:pPr lvl="1"/>
            <a:r>
              <a:rPr lang="en-US" dirty="0"/>
              <a:t>2 vCPU each</a:t>
            </a:r>
          </a:p>
          <a:p>
            <a:pPr lvl="1"/>
            <a:r>
              <a:rPr lang="en-US" dirty="0">
                <a:solidFill>
                  <a:srgbClr val="FF0000"/>
                </a:solidFill>
              </a:rPr>
              <a:t>16GB RAM each</a:t>
            </a:r>
          </a:p>
          <a:p>
            <a:pPr lvl="1"/>
            <a:r>
              <a:rPr lang="en-US" dirty="0"/>
              <a:t>100GB storage each</a:t>
            </a:r>
          </a:p>
        </p:txBody>
      </p:sp>
      <p:sp>
        <p:nvSpPr>
          <p:cNvPr id="4" name="Content Placeholder 3"/>
          <p:cNvSpPr>
            <a:spLocks noGrp="1"/>
          </p:cNvSpPr>
          <p:nvPr>
            <p:ph sz="half" idx="2"/>
          </p:nvPr>
        </p:nvSpPr>
        <p:spPr>
          <a:xfrm>
            <a:off x="6672106" y="1845735"/>
            <a:ext cx="4483574" cy="4023360"/>
          </a:xfrm>
        </p:spPr>
        <p:txBody>
          <a:bodyPr/>
          <a:lstStyle/>
          <a:p>
            <a:r>
              <a:rPr lang="en-US" dirty="0"/>
              <a:t>Guest Usage (hosts):</a:t>
            </a:r>
          </a:p>
          <a:p>
            <a:pPr lvl="1"/>
            <a:r>
              <a:rPr lang="en-US" dirty="0"/>
              <a:t>30 vCPU (75% - 90/120GHz)</a:t>
            </a:r>
          </a:p>
          <a:p>
            <a:pPr lvl="1"/>
            <a:r>
              <a:rPr lang="en-US" dirty="0">
                <a:solidFill>
                  <a:srgbClr val="FF0000"/>
                </a:solidFill>
              </a:rPr>
              <a:t>240GB RAM! (187.5%)</a:t>
            </a:r>
          </a:p>
          <a:p>
            <a:pPr lvl="1"/>
            <a:r>
              <a:rPr lang="en-US" dirty="0"/>
              <a:t>1.5TB Storage (75%)</a:t>
            </a:r>
          </a:p>
          <a:p>
            <a:r>
              <a:rPr lang="en-US" dirty="0"/>
              <a:t>Incorrect sizing specifications for the load!  Memory should be increased, or CPU count should be decreased, on hypervisor.</a:t>
            </a:r>
          </a:p>
        </p:txBody>
      </p:sp>
      <p:sp>
        <p:nvSpPr>
          <p:cNvPr id="6" name="Rectangle 5"/>
          <p:cNvSpPr/>
          <p:nvPr/>
        </p:nvSpPr>
        <p:spPr>
          <a:xfrm rot="20393790">
            <a:off x="710683" y="4950487"/>
            <a:ext cx="2899511" cy="1078011"/>
          </a:xfrm>
          <a:prstGeom prst="rect">
            <a:avLst/>
          </a:prstGeom>
          <a:no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Overcommitted RAM!</a:t>
            </a:r>
          </a:p>
        </p:txBody>
      </p:sp>
      <p:pic>
        <p:nvPicPr>
          <p:cNvPr id="7" name="Picture 6"/>
          <p:cNvPicPr>
            <a:picLocks noChangeAspect="1"/>
          </p:cNvPicPr>
          <p:nvPr/>
        </p:nvPicPr>
        <p:blipFill>
          <a:blip r:embed="rId3"/>
          <a:stretch>
            <a:fillRect/>
          </a:stretch>
        </p:blipFill>
        <p:spPr>
          <a:xfrm>
            <a:off x="4190663" y="4104789"/>
            <a:ext cx="7468642" cy="2076740"/>
          </a:xfrm>
          <a:prstGeom prst="rect">
            <a:avLst/>
          </a:prstGeom>
          <a:ln>
            <a:solidFill>
              <a:schemeClr val="tx1"/>
            </a:solidFill>
          </a:ln>
        </p:spPr>
      </p:pic>
      <p:sp>
        <p:nvSpPr>
          <p:cNvPr id="5" name="Slide Number Placeholder 4">
            <a:extLst>
              <a:ext uri="{FF2B5EF4-FFF2-40B4-BE49-F238E27FC236}">
                <a16:creationId xmlns:a16="http://schemas.microsoft.com/office/drawing/2014/main" id="{6B147F8A-4A06-2E43-83C3-6F4E616AB5AD}"/>
              </a:ext>
            </a:extLst>
          </p:cNvPr>
          <p:cNvSpPr>
            <a:spLocks noGrp="1"/>
          </p:cNvSpPr>
          <p:nvPr>
            <p:ph type="sldNum" sz="quarter" idx="12"/>
          </p:nvPr>
        </p:nvSpPr>
        <p:spPr/>
        <p:txBody>
          <a:bodyPr/>
          <a:lstStyle/>
          <a:p>
            <a:fld id="{8B519047-9AFA-4A82-8069-D12132B7B90E}" type="slidenum">
              <a:rPr lang="en-US" smtClean="0"/>
              <a:t>51</a:t>
            </a:fld>
            <a:endParaRPr lang="en-US" dirty="0"/>
          </a:p>
        </p:txBody>
      </p:sp>
    </p:spTree>
    <p:extLst>
      <p:ext uri="{BB962C8B-B14F-4D97-AF65-F5344CB8AC3E}">
        <p14:creationId xmlns:p14="http://schemas.microsoft.com/office/powerpoint/2010/main" val="3760751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 Server Considerations</a:t>
            </a:r>
          </a:p>
        </p:txBody>
      </p:sp>
      <p:sp>
        <p:nvSpPr>
          <p:cNvPr id="3" name="Content Placeholder 2"/>
          <p:cNvSpPr>
            <a:spLocks noGrp="1"/>
          </p:cNvSpPr>
          <p:nvPr>
            <p:ph sz="half" idx="1"/>
          </p:nvPr>
        </p:nvSpPr>
        <p:spPr>
          <a:xfrm>
            <a:off x="1097278" y="1845734"/>
            <a:ext cx="5481321" cy="4023360"/>
          </a:xfrm>
        </p:spPr>
        <p:txBody>
          <a:bodyPr/>
          <a:lstStyle/>
          <a:p>
            <a:r>
              <a:rPr lang="en-US" dirty="0"/>
              <a:t>Hypervisor server(s):</a:t>
            </a:r>
          </a:p>
          <a:p>
            <a:pPr lvl="1"/>
            <a:r>
              <a:rPr lang="en-US" dirty="0"/>
              <a:t>2x10 core 3.0GHz CPU’s w/hyperthreading (40 vCPU’s)</a:t>
            </a:r>
          </a:p>
          <a:p>
            <a:pPr lvl="1"/>
            <a:r>
              <a:rPr lang="en-US" dirty="0"/>
              <a:t>128GB RAM</a:t>
            </a:r>
          </a:p>
          <a:p>
            <a:pPr lvl="1"/>
            <a:r>
              <a:rPr lang="en-US" dirty="0"/>
              <a:t>2.0TB Storage</a:t>
            </a:r>
          </a:p>
          <a:p>
            <a:r>
              <a:rPr lang="en-US" dirty="0"/>
              <a:t>15 guests</a:t>
            </a:r>
          </a:p>
          <a:p>
            <a:pPr lvl="1"/>
            <a:r>
              <a:rPr lang="en-US" dirty="0"/>
              <a:t>2 vCPU each</a:t>
            </a:r>
          </a:p>
          <a:p>
            <a:pPr lvl="1"/>
            <a:r>
              <a:rPr lang="en-US" b="1" dirty="0"/>
              <a:t>8GB RAM each</a:t>
            </a:r>
          </a:p>
          <a:p>
            <a:pPr lvl="1"/>
            <a:r>
              <a:rPr lang="en-US" dirty="0"/>
              <a:t>100GB storage each</a:t>
            </a:r>
          </a:p>
        </p:txBody>
      </p:sp>
      <p:sp>
        <p:nvSpPr>
          <p:cNvPr id="4" name="Content Placeholder 3"/>
          <p:cNvSpPr>
            <a:spLocks noGrp="1"/>
          </p:cNvSpPr>
          <p:nvPr>
            <p:ph sz="half" idx="2"/>
          </p:nvPr>
        </p:nvSpPr>
        <p:spPr>
          <a:xfrm>
            <a:off x="6672105" y="1845735"/>
            <a:ext cx="4483574" cy="4023360"/>
          </a:xfrm>
        </p:spPr>
        <p:txBody>
          <a:bodyPr/>
          <a:lstStyle/>
          <a:p>
            <a:r>
              <a:rPr lang="en-US" dirty="0"/>
              <a:t>Guest Usage (hosts):</a:t>
            </a:r>
          </a:p>
          <a:p>
            <a:pPr lvl="1"/>
            <a:r>
              <a:rPr lang="en-US" dirty="0"/>
              <a:t>30 vCPU (75% - 90/120GHz)</a:t>
            </a:r>
          </a:p>
          <a:p>
            <a:pPr lvl="1"/>
            <a:r>
              <a:rPr lang="en-US" b="1" dirty="0"/>
              <a:t>120GB RAM (93.75%)</a:t>
            </a:r>
          </a:p>
          <a:p>
            <a:pPr lvl="1"/>
            <a:r>
              <a:rPr lang="en-US" dirty="0"/>
              <a:t>1.5TB Storage (75%)</a:t>
            </a:r>
          </a:p>
          <a:p>
            <a:r>
              <a:rPr lang="en-US" dirty="0"/>
              <a:t>Better configuration, near maximum load!</a:t>
            </a:r>
          </a:p>
        </p:txBody>
      </p:sp>
      <p:sp>
        <p:nvSpPr>
          <p:cNvPr id="6" name="Rectangle 5"/>
          <p:cNvSpPr/>
          <p:nvPr/>
        </p:nvSpPr>
        <p:spPr>
          <a:xfrm rot="20393790">
            <a:off x="710683" y="4950884"/>
            <a:ext cx="2899511" cy="1077218"/>
          </a:xfrm>
          <a:prstGeom prst="rect">
            <a:avLst/>
          </a:prstGeom>
          <a:no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Near Maximum Load</a:t>
            </a:r>
          </a:p>
        </p:txBody>
      </p:sp>
      <p:pic>
        <p:nvPicPr>
          <p:cNvPr id="7" name="Picture 6"/>
          <p:cNvPicPr>
            <a:picLocks noChangeAspect="1"/>
          </p:cNvPicPr>
          <p:nvPr/>
        </p:nvPicPr>
        <p:blipFill>
          <a:blip r:embed="rId3"/>
          <a:stretch>
            <a:fillRect/>
          </a:stretch>
        </p:blipFill>
        <p:spPr>
          <a:xfrm>
            <a:off x="4190392" y="4104604"/>
            <a:ext cx="7468642" cy="2076740"/>
          </a:xfrm>
          <a:prstGeom prst="rect">
            <a:avLst/>
          </a:prstGeom>
          <a:ln>
            <a:solidFill>
              <a:schemeClr val="tx1"/>
            </a:solidFill>
          </a:ln>
        </p:spPr>
      </p:pic>
      <p:sp>
        <p:nvSpPr>
          <p:cNvPr id="5" name="Slide Number Placeholder 4">
            <a:extLst>
              <a:ext uri="{FF2B5EF4-FFF2-40B4-BE49-F238E27FC236}">
                <a16:creationId xmlns:a16="http://schemas.microsoft.com/office/drawing/2014/main" id="{381FB2E4-B268-434D-BBDC-814F17751688}"/>
              </a:ext>
            </a:extLst>
          </p:cNvPr>
          <p:cNvSpPr>
            <a:spLocks noGrp="1"/>
          </p:cNvSpPr>
          <p:nvPr>
            <p:ph type="sldNum" sz="quarter" idx="12"/>
          </p:nvPr>
        </p:nvSpPr>
        <p:spPr/>
        <p:txBody>
          <a:bodyPr/>
          <a:lstStyle/>
          <a:p>
            <a:fld id="{8B519047-9AFA-4A82-8069-D12132B7B90E}" type="slidenum">
              <a:rPr lang="en-US" smtClean="0"/>
              <a:t>52</a:t>
            </a:fld>
            <a:endParaRPr lang="en-US" dirty="0"/>
          </a:p>
        </p:txBody>
      </p:sp>
    </p:spTree>
    <p:extLst>
      <p:ext uri="{BB962C8B-B14F-4D97-AF65-F5344CB8AC3E}">
        <p14:creationId xmlns:p14="http://schemas.microsoft.com/office/powerpoint/2010/main" val="2128181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 Server Considerations</a:t>
            </a:r>
          </a:p>
        </p:txBody>
      </p:sp>
      <p:sp>
        <p:nvSpPr>
          <p:cNvPr id="3" name="Content Placeholder 2"/>
          <p:cNvSpPr>
            <a:spLocks noGrp="1"/>
          </p:cNvSpPr>
          <p:nvPr>
            <p:ph sz="half" idx="1"/>
          </p:nvPr>
        </p:nvSpPr>
        <p:spPr/>
        <p:txBody>
          <a:bodyPr/>
          <a:lstStyle/>
          <a:p>
            <a:r>
              <a:rPr lang="en-US" dirty="0"/>
              <a:t>Hypervisor server(s):</a:t>
            </a:r>
          </a:p>
          <a:p>
            <a:pPr lvl="1"/>
            <a:r>
              <a:rPr lang="en-US" dirty="0"/>
              <a:t>2x10 core CPU’s w/</a:t>
            </a:r>
            <a:r>
              <a:rPr lang="en-US" dirty="0" err="1"/>
              <a:t>hyperthreading</a:t>
            </a:r>
            <a:r>
              <a:rPr lang="en-US" dirty="0"/>
              <a:t> (40 vCPU’s)</a:t>
            </a:r>
          </a:p>
          <a:p>
            <a:pPr lvl="1"/>
            <a:r>
              <a:rPr lang="en-US" dirty="0"/>
              <a:t>128GB RAM</a:t>
            </a:r>
          </a:p>
          <a:p>
            <a:pPr lvl="1"/>
            <a:r>
              <a:rPr lang="en-US" dirty="0"/>
              <a:t>2.0TB Storage</a:t>
            </a:r>
          </a:p>
          <a:p>
            <a:r>
              <a:rPr lang="en-US" b="1" u="sng" dirty="0"/>
              <a:t>10 guests</a:t>
            </a:r>
          </a:p>
          <a:p>
            <a:pPr lvl="1"/>
            <a:r>
              <a:rPr lang="en-US" dirty="0"/>
              <a:t>2 vCPU each</a:t>
            </a:r>
          </a:p>
          <a:p>
            <a:pPr lvl="1"/>
            <a:r>
              <a:rPr lang="en-US" dirty="0"/>
              <a:t>8GB RAM each</a:t>
            </a:r>
          </a:p>
          <a:p>
            <a:pPr lvl="1"/>
            <a:r>
              <a:rPr lang="en-US" dirty="0"/>
              <a:t>100GB storage each</a:t>
            </a:r>
          </a:p>
        </p:txBody>
      </p:sp>
      <p:sp>
        <p:nvSpPr>
          <p:cNvPr id="4" name="Content Placeholder 3"/>
          <p:cNvSpPr>
            <a:spLocks noGrp="1"/>
          </p:cNvSpPr>
          <p:nvPr>
            <p:ph sz="half" idx="2"/>
          </p:nvPr>
        </p:nvSpPr>
        <p:spPr>
          <a:xfrm>
            <a:off x="6672105" y="1845735"/>
            <a:ext cx="4483575" cy="4023360"/>
          </a:xfrm>
        </p:spPr>
        <p:txBody>
          <a:bodyPr/>
          <a:lstStyle/>
          <a:p>
            <a:r>
              <a:rPr lang="en-US" dirty="0"/>
              <a:t>Guest Usage (hosts):</a:t>
            </a:r>
          </a:p>
          <a:p>
            <a:pPr lvl="1"/>
            <a:r>
              <a:rPr lang="en-US" dirty="0"/>
              <a:t>20 vCPU (50% - 60/120GHz)</a:t>
            </a:r>
          </a:p>
          <a:p>
            <a:pPr lvl="1"/>
            <a:r>
              <a:rPr lang="en-US" dirty="0"/>
              <a:t>80GB RAM (62.5%)</a:t>
            </a:r>
          </a:p>
          <a:p>
            <a:pPr lvl="1"/>
            <a:r>
              <a:rPr lang="en-US" dirty="0"/>
              <a:t>1.0TB Storage (50%)</a:t>
            </a:r>
          </a:p>
          <a:p>
            <a:r>
              <a:rPr lang="en-US" dirty="0"/>
              <a:t>Optimal configuration, allowing for good resource usage and failover availability</a:t>
            </a:r>
          </a:p>
        </p:txBody>
      </p:sp>
      <p:sp>
        <p:nvSpPr>
          <p:cNvPr id="6" name="Rectangle 5"/>
          <p:cNvSpPr/>
          <p:nvPr/>
        </p:nvSpPr>
        <p:spPr>
          <a:xfrm rot="20393790">
            <a:off x="710683" y="4950884"/>
            <a:ext cx="2899511" cy="1077218"/>
          </a:xfrm>
          <a:prstGeom prst="rect">
            <a:avLst/>
          </a:prstGeom>
          <a:no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Optimum Configuration!</a:t>
            </a:r>
          </a:p>
        </p:txBody>
      </p:sp>
      <p:pic>
        <p:nvPicPr>
          <p:cNvPr id="7" name="Picture 6"/>
          <p:cNvPicPr>
            <a:picLocks noChangeAspect="1"/>
          </p:cNvPicPr>
          <p:nvPr/>
        </p:nvPicPr>
        <p:blipFill>
          <a:blip r:embed="rId3"/>
          <a:stretch>
            <a:fillRect/>
          </a:stretch>
        </p:blipFill>
        <p:spPr>
          <a:xfrm>
            <a:off x="4190392" y="4104604"/>
            <a:ext cx="7468642" cy="2076740"/>
          </a:xfrm>
          <a:prstGeom prst="rect">
            <a:avLst/>
          </a:prstGeom>
          <a:ln>
            <a:solidFill>
              <a:schemeClr val="tx1"/>
            </a:solidFill>
          </a:ln>
        </p:spPr>
      </p:pic>
      <p:sp>
        <p:nvSpPr>
          <p:cNvPr id="8" name="Rectangle 7"/>
          <p:cNvSpPr/>
          <p:nvPr/>
        </p:nvSpPr>
        <p:spPr>
          <a:xfrm rot="1462549">
            <a:off x="9481788" y="2197523"/>
            <a:ext cx="2899511" cy="584775"/>
          </a:xfrm>
          <a:prstGeom prst="rect">
            <a:avLst/>
          </a:prstGeom>
          <a:no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N+1!</a:t>
            </a:r>
          </a:p>
        </p:txBody>
      </p:sp>
      <p:sp>
        <p:nvSpPr>
          <p:cNvPr id="5" name="Slide Number Placeholder 4">
            <a:extLst>
              <a:ext uri="{FF2B5EF4-FFF2-40B4-BE49-F238E27FC236}">
                <a16:creationId xmlns:a16="http://schemas.microsoft.com/office/drawing/2014/main" id="{5A43CD96-D743-3542-BC4F-EFA81F4C7C6E}"/>
              </a:ext>
            </a:extLst>
          </p:cNvPr>
          <p:cNvSpPr>
            <a:spLocks noGrp="1"/>
          </p:cNvSpPr>
          <p:nvPr>
            <p:ph type="sldNum" sz="quarter" idx="12"/>
          </p:nvPr>
        </p:nvSpPr>
        <p:spPr/>
        <p:txBody>
          <a:bodyPr/>
          <a:lstStyle/>
          <a:p>
            <a:fld id="{8B519047-9AFA-4A82-8069-D12132B7B90E}" type="slidenum">
              <a:rPr lang="en-US" smtClean="0"/>
              <a:t>53</a:t>
            </a:fld>
            <a:endParaRPr lang="en-US" dirty="0"/>
          </a:p>
        </p:txBody>
      </p:sp>
    </p:spTree>
    <p:extLst>
      <p:ext uri="{BB962C8B-B14F-4D97-AF65-F5344CB8AC3E}">
        <p14:creationId xmlns:p14="http://schemas.microsoft.com/office/powerpoint/2010/main" val="18909704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Machines</a:t>
            </a:r>
          </a:p>
        </p:txBody>
      </p:sp>
      <p:sp>
        <p:nvSpPr>
          <p:cNvPr id="3" name="Content Placeholder 2"/>
          <p:cNvSpPr>
            <a:spLocks noGrp="1"/>
          </p:cNvSpPr>
          <p:nvPr>
            <p:ph idx="1"/>
          </p:nvPr>
        </p:nvSpPr>
        <p:spPr/>
        <p:txBody>
          <a:bodyPr/>
          <a:lstStyle/>
          <a:p>
            <a:r>
              <a:rPr lang="en-US" dirty="0"/>
              <a:t>Emulates a computer system through specialized software</a:t>
            </a:r>
          </a:p>
          <a:p>
            <a:r>
              <a:rPr lang="en-US" dirty="0"/>
              <a:t>May provide virtualization of a full system or single process</a:t>
            </a:r>
          </a:p>
          <a:p>
            <a:r>
              <a:rPr lang="en-US" dirty="0"/>
              <a:t>Allows for greater use of resources</a:t>
            </a:r>
          </a:p>
          <a:p>
            <a:r>
              <a:rPr lang="en-US" dirty="0"/>
              <a:t>Increased flexibility</a:t>
            </a:r>
          </a:p>
          <a:p>
            <a:r>
              <a:rPr lang="en-US" dirty="0"/>
              <a:t>Hypervisors (hosts) and virtual machines (guests)</a:t>
            </a:r>
          </a:p>
          <a:p>
            <a:r>
              <a:rPr lang="en-US" dirty="0"/>
              <a:t>Hypervisor Examples</a:t>
            </a:r>
          </a:p>
          <a:p>
            <a:pPr lvl="1"/>
            <a:r>
              <a:rPr lang="en-US" dirty="0"/>
              <a:t>Qemu</a:t>
            </a:r>
          </a:p>
          <a:p>
            <a:pPr lvl="1"/>
            <a:r>
              <a:rPr lang="en-US" dirty="0"/>
              <a:t>VirtualBox</a:t>
            </a:r>
          </a:p>
          <a:p>
            <a:pPr lvl="1"/>
            <a:r>
              <a:rPr lang="en-US" dirty="0"/>
              <a:t>VMWare</a:t>
            </a:r>
          </a:p>
          <a:p>
            <a:pPr lvl="1"/>
            <a:r>
              <a:rPr lang="en-US" dirty="0"/>
              <a:t>Acropolis</a:t>
            </a:r>
          </a:p>
        </p:txBody>
      </p:sp>
      <p:pic>
        <p:nvPicPr>
          <p:cNvPr id="4" name="Picture 2" descr="https://www.drivecms.com/uploads/serverpronto.com/351212359Virtual_Page_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979" y="2601967"/>
            <a:ext cx="3495675" cy="356235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2AA0C0F-7A18-2843-A0B2-34217E11B67F}"/>
              </a:ext>
            </a:extLst>
          </p:cNvPr>
          <p:cNvSpPr>
            <a:spLocks noGrp="1"/>
          </p:cNvSpPr>
          <p:nvPr>
            <p:ph type="sldNum" sz="quarter" idx="12"/>
          </p:nvPr>
        </p:nvSpPr>
        <p:spPr/>
        <p:txBody>
          <a:bodyPr/>
          <a:lstStyle/>
          <a:p>
            <a:fld id="{8B519047-9AFA-4A82-8069-D12132B7B90E}" type="slidenum">
              <a:rPr lang="en-US" smtClean="0"/>
              <a:t>54</a:t>
            </a:fld>
            <a:endParaRPr lang="en-US" dirty="0"/>
          </a:p>
        </p:txBody>
      </p:sp>
    </p:spTree>
    <p:extLst>
      <p:ext uri="{BB962C8B-B14F-4D97-AF65-F5344CB8AC3E}">
        <p14:creationId xmlns:p14="http://schemas.microsoft.com/office/powerpoint/2010/main" val="12051122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Machines</a:t>
            </a:r>
          </a:p>
        </p:txBody>
      </p:sp>
      <p:sp>
        <p:nvSpPr>
          <p:cNvPr id="3" name="Content Placeholder 2"/>
          <p:cNvSpPr>
            <a:spLocks noGrp="1"/>
          </p:cNvSpPr>
          <p:nvPr>
            <p:ph idx="1"/>
          </p:nvPr>
        </p:nvSpPr>
        <p:spPr/>
        <p:txBody>
          <a:bodyPr/>
          <a:lstStyle/>
          <a:p>
            <a:r>
              <a:rPr lang="en-US" dirty="0"/>
              <a:t>VM Clusters are comprised of multiple hypervisors (hosts)</a:t>
            </a:r>
          </a:p>
          <a:p>
            <a:r>
              <a:rPr lang="en-US" dirty="0"/>
              <a:t>Guests (virtual machines) run on hosts (hypervisors)</a:t>
            </a:r>
          </a:p>
          <a:p>
            <a:r>
              <a:rPr lang="en-US" dirty="0"/>
              <a:t>Hosts are grouped together to make a cluster</a:t>
            </a:r>
          </a:p>
          <a:p>
            <a:r>
              <a:rPr lang="en-US" dirty="0"/>
              <a:t>Clusters are controlled by a management server</a:t>
            </a:r>
          </a:p>
          <a:p>
            <a:r>
              <a:rPr lang="en-US" dirty="0"/>
              <a:t>Clients access the management server to</a:t>
            </a:r>
            <a:br>
              <a:rPr lang="en-US" dirty="0"/>
            </a:br>
            <a:r>
              <a:rPr lang="en-US" dirty="0"/>
              <a:t>manipulate clusters, hosts, and guests</a:t>
            </a:r>
          </a:p>
          <a:p>
            <a:r>
              <a:rPr lang="en-US" dirty="0"/>
              <a:t>Guests can be of any compatible OS</a:t>
            </a:r>
          </a:p>
          <a:p>
            <a:r>
              <a:rPr lang="en-US" dirty="0"/>
              <a:t>Hosts must be of similar OS and hypervisor software</a:t>
            </a:r>
          </a:p>
          <a:p>
            <a:pPr lvl="1"/>
            <a:r>
              <a:rPr lang="en-US" dirty="0"/>
              <a:t>Hyper-V, VMWare, KVM, etc.</a:t>
            </a:r>
          </a:p>
        </p:txBody>
      </p:sp>
      <p:pic>
        <p:nvPicPr>
          <p:cNvPr id="4098" name="Picture 2" descr="GUID-FC27B738-A407-4ECB-89AC-7ABAE78AA679-low.png (541×5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7618" y="2685286"/>
            <a:ext cx="3338062" cy="318380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BC7A512-095E-F242-9D68-32E28FDD7229}"/>
              </a:ext>
            </a:extLst>
          </p:cNvPr>
          <p:cNvSpPr>
            <a:spLocks noGrp="1"/>
          </p:cNvSpPr>
          <p:nvPr>
            <p:ph type="sldNum" sz="quarter" idx="12"/>
          </p:nvPr>
        </p:nvSpPr>
        <p:spPr/>
        <p:txBody>
          <a:bodyPr/>
          <a:lstStyle/>
          <a:p>
            <a:fld id="{8B519047-9AFA-4A82-8069-D12132B7B90E}" type="slidenum">
              <a:rPr lang="en-US" smtClean="0"/>
              <a:t>55</a:t>
            </a:fld>
            <a:endParaRPr lang="en-US" dirty="0"/>
          </a:p>
        </p:txBody>
      </p:sp>
    </p:spTree>
    <p:extLst>
      <p:ext uri="{BB962C8B-B14F-4D97-AF65-F5344CB8AC3E}">
        <p14:creationId xmlns:p14="http://schemas.microsoft.com/office/powerpoint/2010/main" val="4802442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 Cluster Failover Capacity</a:t>
            </a:r>
          </a:p>
        </p:txBody>
      </p:sp>
      <p:sp>
        <p:nvSpPr>
          <p:cNvPr id="3" name="Content Placeholder 2"/>
          <p:cNvSpPr>
            <a:spLocks noGrp="1"/>
          </p:cNvSpPr>
          <p:nvPr>
            <p:ph sz="half" idx="1"/>
          </p:nvPr>
        </p:nvSpPr>
        <p:spPr>
          <a:xfrm>
            <a:off x="1097278" y="1845734"/>
            <a:ext cx="5663445" cy="4023360"/>
          </a:xfrm>
        </p:spPr>
        <p:txBody>
          <a:bodyPr>
            <a:noAutofit/>
          </a:bodyPr>
          <a:lstStyle/>
          <a:p>
            <a:r>
              <a:rPr lang="en-US" sz="2400" dirty="0"/>
              <a:t>Hypervisor Guest Usage (10 guests per host):</a:t>
            </a:r>
          </a:p>
          <a:p>
            <a:pPr lvl="1"/>
            <a:r>
              <a:rPr lang="en-US" sz="2000" dirty="0"/>
              <a:t>20 vCPU (50%)</a:t>
            </a:r>
          </a:p>
          <a:p>
            <a:pPr lvl="1"/>
            <a:r>
              <a:rPr lang="en-US" sz="2000" dirty="0"/>
              <a:t>80GB RAM (62.5%)</a:t>
            </a:r>
          </a:p>
          <a:p>
            <a:pPr lvl="1"/>
            <a:r>
              <a:rPr lang="en-US" sz="2000" dirty="0"/>
              <a:t>1.0TB Storage (50%)</a:t>
            </a:r>
          </a:p>
          <a:p>
            <a:r>
              <a:rPr lang="en-US" sz="2400" dirty="0"/>
              <a:t>Cluster</a:t>
            </a:r>
          </a:p>
          <a:p>
            <a:pPr lvl="1"/>
            <a:r>
              <a:rPr lang="en-US" sz="2000" dirty="0"/>
              <a:t>4 hosts (40vcpu, 128GB RAM, 2TB Storage)</a:t>
            </a:r>
          </a:p>
          <a:p>
            <a:pPr lvl="1"/>
            <a:r>
              <a:rPr lang="en-US" sz="2000" dirty="0"/>
              <a:t>Each host running 10 guests at above spec</a:t>
            </a:r>
          </a:p>
          <a:p>
            <a:pPr lvl="2"/>
            <a:r>
              <a:rPr lang="en-US" sz="1600" dirty="0"/>
              <a:t>80 vCPU Total (50%)</a:t>
            </a:r>
          </a:p>
          <a:p>
            <a:pPr lvl="2"/>
            <a:r>
              <a:rPr lang="en-US" sz="1600" dirty="0"/>
              <a:t>320GB RAM Total (62.5%)</a:t>
            </a:r>
          </a:p>
          <a:p>
            <a:pPr lvl="2"/>
            <a:r>
              <a:rPr lang="en-US" sz="1600" dirty="0"/>
              <a:t>4.0TB Storage (50%)</a:t>
            </a:r>
          </a:p>
          <a:p>
            <a:pPr lvl="2"/>
            <a:r>
              <a:rPr lang="en-US" sz="1600" dirty="0"/>
              <a:t>40 Virtual Machines Total</a:t>
            </a:r>
          </a:p>
        </p:txBody>
      </p:sp>
      <p:sp>
        <p:nvSpPr>
          <p:cNvPr id="4" name="Content Placeholder 3"/>
          <p:cNvSpPr>
            <a:spLocks noGrp="1"/>
          </p:cNvSpPr>
          <p:nvPr>
            <p:ph sz="half" idx="2"/>
          </p:nvPr>
        </p:nvSpPr>
        <p:spPr>
          <a:xfrm>
            <a:off x="7033097" y="1845734"/>
            <a:ext cx="4669277" cy="4506428"/>
          </a:xfrm>
        </p:spPr>
        <p:txBody>
          <a:bodyPr>
            <a:normAutofit/>
          </a:bodyPr>
          <a:lstStyle/>
          <a:p>
            <a:r>
              <a:rPr lang="en-US" sz="2400" dirty="0"/>
              <a:t>If there is a failure of one hypervisor, all guests on that host must failover to other hosts in that cluster!</a:t>
            </a:r>
          </a:p>
          <a:p>
            <a:r>
              <a:rPr lang="en-US" sz="2400" dirty="0"/>
              <a:t>3 hosts running load to the right:</a:t>
            </a:r>
          </a:p>
          <a:p>
            <a:pPr lvl="1"/>
            <a:r>
              <a:rPr lang="en-US" sz="2000" dirty="0"/>
              <a:t>2 hosts with 13 guests:</a:t>
            </a:r>
          </a:p>
          <a:p>
            <a:pPr lvl="2"/>
            <a:r>
              <a:rPr lang="en-US" sz="1600" dirty="0"/>
              <a:t>26 vCPU (65%)</a:t>
            </a:r>
          </a:p>
          <a:p>
            <a:pPr lvl="2"/>
            <a:r>
              <a:rPr lang="en-US" sz="1600" dirty="0"/>
              <a:t>104GB RAM (81.25%)</a:t>
            </a:r>
          </a:p>
          <a:p>
            <a:pPr lvl="2"/>
            <a:r>
              <a:rPr lang="en-US" sz="1600" dirty="0"/>
              <a:t>1.3TB Storage (65%)</a:t>
            </a:r>
          </a:p>
          <a:p>
            <a:pPr lvl="1"/>
            <a:r>
              <a:rPr lang="en-US" sz="2000" dirty="0"/>
              <a:t>1 host with 14 guests:</a:t>
            </a:r>
          </a:p>
          <a:p>
            <a:pPr lvl="2"/>
            <a:r>
              <a:rPr lang="en-US" sz="1600" dirty="0"/>
              <a:t>28 vCPU (70%)</a:t>
            </a:r>
          </a:p>
          <a:p>
            <a:pPr lvl="2"/>
            <a:r>
              <a:rPr lang="en-US" sz="1600" dirty="0"/>
              <a:t>112GB RAM (87.5%)</a:t>
            </a:r>
          </a:p>
          <a:p>
            <a:pPr lvl="2"/>
            <a:r>
              <a:rPr lang="en-US" sz="1600" dirty="0"/>
              <a:t>1.4TB Storage (70%)</a:t>
            </a:r>
          </a:p>
          <a:p>
            <a:pPr lvl="2"/>
            <a:endParaRPr lang="en-US" dirty="0"/>
          </a:p>
        </p:txBody>
      </p:sp>
      <p:sp>
        <p:nvSpPr>
          <p:cNvPr id="5" name="Rectangle 4"/>
          <p:cNvSpPr/>
          <p:nvPr/>
        </p:nvSpPr>
        <p:spPr>
          <a:xfrm rot="20417705">
            <a:off x="9170289" y="4855276"/>
            <a:ext cx="2899511" cy="1077218"/>
          </a:xfrm>
          <a:prstGeom prst="rect">
            <a:avLst/>
          </a:prstGeom>
          <a:no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N+1 Redundancy!</a:t>
            </a:r>
          </a:p>
        </p:txBody>
      </p:sp>
      <p:sp>
        <p:nvSpPr>
          <p:cNvPr id="6" name="Slide Number Placeholder 5">
            <a:extLst>
              <a:ext uri="{FF2B5EF4-FFF2-40B4-BE49-F238E27FC236}">
                <a16:creationId xmlns:a16="http://schemas.microsoft.com/office/drawing/2014/main" id="{775A42C2-0BCB-744D-B022-A610473A7807}"/>
              </a:ext>
            </a:extLst>
          </p:cNvPr>
          <p:cNvSpPr>
            <a:spLocks noGrp="1"/>
          </p:cNvSpPr>
          <p:nvPr>
            <p:ph type="sldNum" sz="quarter" idx="12"/>
          </p:nvPr>
        </p:nvSpPr>
        <p:spPr/>
        <p:txBody>
          <a:bodyPr/>
          <a:lstStyle/>
          <a:p>
            <a:fld id="{8B519047-9AFA-4A82-8069-D12132B7B90E}" type="slidenum">
              <a:rPr lang="en-US" smtClean="0"/>
              <a:t>56</a:t>
            </a:fld>
            <a:endParaRPr lang="en-US" dirty="0"/>
          </a:p>
        </p:txBody>
      </p:sp>
    </p:spTree>
    <p:extLst>
      <p:ext uri="{BB962C8B-B14F-4D97-AF65-F5344CB8AC3E}">
        <p14:creationId xmlns:p14="http://schemas.microsoft.com/office/powerpoint/2010/main" val="241510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Servers</a:t>
            </a:r>
          </a:p>
        </p:txBody>
      </p:sp>
      <p:sp>
        <p:nvSpPr>
          <p:cNvPr id="3" name="Content Placeholder 2"/>
          <p:cNvSpPr>
            <a:spLocks noGrp="1"/>
          </p:cNvSpPr>
          <p:nvPr>
            <p:ph sz="half" idx="1"/>
          </p:nvPr>
        </p:nvSpPr>
        <p:spPr>
          <a:xfrm>
            <a:off x="1097279" y="1845733"/>
            <a:ext cx="4937760" cy="4350879"/>
          </a:xfrm>
        </p:spPr>
        <p:txBody>
          <a:bodyPr>
            <a:normAutofit fontScale="92500" lnSpcReduction="10000"/>
          </a:bodyPr>
          <a:lstStyle/>
          <a:p>
            <a:r>
              <a:rPr lang="en-US" dirty="0"/>
              <a:t>Application Server</a:t>
            </a:r>
          </a:p>
          <a:p>
            <a:pPr lvl="1"/>
            <a:r>
              <a:rPr lang="en-US" dirty="0"/>
              <a:t>Host applications allowing users to run</a:t>
            </a:r>
          </a:p>
          <a:p>
            <a:r>
              <a:rPr lang="en-US" dirty="0"/>
              <a:t>Catalog Server</a:t>
            </a:r>
          </a:p>
          <a:p>
            <a:pPr lvl="1"/>
            <a:r>
              <a:rPr lang="en-US" dirty="0"/>
              <a:t>Maintains index of information</a:t>
            </a:r>
          </a:p>
          <a:p>
            <a:r>
              <a:rPr lang="en-US" dirty="0"/>
              <a:t>Communications Server</a:t>
            </a:r>
          </a:p>
          <a:p>
            <a:pPr lvl="1"/>
            <a:r>
              <a:rPr lang="en-US" dirty="0"/>
              <a:t>Maintains environment necessary for end to end communications</a:t>
            </a:r>
          </a:p>
          <a:p>
            <a:r>
              <a:rPr lang="en-US" dirty="0"/>
              <a:t>Compute Server</a:t>
            </a:r>
          </a:p>
          <a:p>
            <a:pPr lvl="1"/>
            <a:r>
              <a:rPr lang="en-US" dirty="0"/>
              <a:t>Provides CPU and memory resources</a:t>
            </a:r>
          </a:p>
          <a:p>
            <a:r>
              <a:rPr lang="en-US" dirty="0"/>
              <a:t>Database Server</a:t>
            </a:r>
          </a:p>
          <a:p>
            <a:pPr lvl="1"/>
            <a:r>
              <a:rPr lang="en-US" dirty="0"/>
              <a:t>Maintains and shares a database</a:t>
            </a:r>
          </a:p>
          <a:p>
            <a:r>
              <a:rPr lang="en-US" dirty="0"/>
              <a:t>File Server</a:t>
            </a:r>
          </a:p>
          <a:p>
            <a:pPr lvl="1"/>
            <a:r>
              <a:rPr lang="en-US" dirty="0"/>
              <a:t>Shares files and folders over the network</a:t>
            </a:r>
          </a:p>
        </p:txBody>
      </p:sp>
      <p:sp>
        <p:nvSpPr>
          <p:cNvPr id="4" name="Content Placeholder 3"/>
          <p:cNvSpPr>
            <a:spLocks noGrp="1"/>
          </p:cNvSpPr>
          <p:nvPr>
            <p:ph sz="half" idx="2"/>
          </p:nvPr>
        </p:nvSpPr>
        <p:spPr>
          <a:xfrm>
            <a:off x="6217920" y="1845734"/>
            <a:ext cx="4937760" cy="4350879"/>
          </a:xfrm>
        </p:spPr>
        <p:txBody>
          <a:bodyPr>
            <a:normAutofit fontScale="92500" lnSpcReduction="10000"/>
          </a:bodyPr>
          <a:lstStyle/>
          <a:p>
            <a:r>
              <a:rPr lang="en-US" dirty="0"/>
              <a:t>Game Server</a:t>
            </a:r>
          </a:p>
          <a:p>
            <a:pPr lvl="1"/>
            <a:r>
              <a:rPr lang="en-US" dirty="0"/>
              <a:t>Hosts game services allowing multiplayer connectivity</a:t>
            </a:r>
          </a:p>
          <a:p>
            <a:r>
              <a:rPr lang="en-US" dirty="0"/>
              <a:t>Hypervisor Server (Virtual Machine Host)</a:t>
            </a:r>
          </a:p>
          <a:p>
            <a:pPr lvl="1"/>
            <a:r>
              <a:rPr lang="en-US" dirty="0"/>
              <a:t>Hosts virtual machines</a:t>
            </a:r>
          </a:p>
          <a:p>
            <a:r>
              <a:rPr lang="en-US" dirty="0"/>
              <a:t>Mail Server</a:t>
            </a:r>
          </a:p>
          <a:p>
            <a:pPr lvl="1"/>
            <a:r>
              <a:rPr lang="en-US" dirty="0"/>
              <a:t>Processes email communications</a:t>
            </a:r>
          </a:p>
          <a:p>
            <a:r>
              <a:rPr lang="en-US" dirty="0"/>
              <a:t>Proxy Server</a:t>
            </a:r>
          </a:p>
          <a:p>
            <a:pPr lvl="1"/>
            <a:r>
              <a:rPr lang="en-US" dirty="0"/>
              <a:t>Acts as an intermediary between a client and a server, redirecting traffic from a source to a target</a:t>
            </a:r>
          </a:p>
          <a:p>
            <a:r>
              <a:rPr lang="en-US" dirty="0"/>
              <a:t>Web Server</a:t>
            </a:r>
          </a:p>
          <a:p>
            <a:pPr lvl="1"/>
            <a:r>
              <a:rPr lang="en-US" dirty="0"/>
              <a:t>Hosts web pages and associated necessary software</a:t>
            </a:r>
          </a:p>
        </p:txBody>
      </p:sp>
      <p:sp>
        <p:nvSpPr>
          <p:cNvPr id="5" name="Slide Number Placeholder 4">
            <a:extLst>
              <a:ext uri="{FF2B5EF4-FFF2-40B4-BE49-F238E27FC236}">
                <a16:creationId xmlns:a16="http://schemas.microsoft.com/office/drawing/2014/main" id="{B0571B5B-B500-4B4E-99CB-7547D0FA7000}"/>
              </a:ext>
            </a:extLst>
          </p:cNvPr>
          <p:cNvSpPr>
            <a:spLocks noGrp="1"/>
          </p:cNvSpPr>
          <p:nvPr>
            <p:ph type="sldNum" sz="quarter" idx="12"/>
          </p:nvPr>
        </p:nvSpPr>
        <p:spPr/>
        <p:txBody>
          <a:bodyPr/>
          <a:lstStyle/>
          <a:p>
            <a:fld id="{8B519047-9AFA-4A82-8069-D12132B7B90E}" type="slidenum">
              <a:rPr lang="en-US" smtClean="0"/>
              <a:t>57</a:t>
            </a:fld>
            <a:endParaRPr lang="en-US" dirty="0"/>
          </a:p>
        </p:txBody>
      </p:sp>
    </p:spTree>
    <p:extLst>
      <p:ext uri="{BB962C8B-B14F-4D97-AF65-F5344CB8AC3E}">
        <p14:creationId xmlns:p14="http://schemas.microsoft.com/office/powerpoint/2010/main" val="3695996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Administrators</a:t>
            </a:r>
          </a:p>
        </p:txBody>
      </p:sp>
      <p:sp>
        <p:nvSpPr>
          <p:cNvPr id="3" name="Content Placeholder 2"/>
          <p:cNvSpPr>
            <a:spLocks noGrp="1"/>
          </p:cNvSpPr>
          <p:nvPr>
            <p:ph idx="1"/>
          </p:nvPr>
        </p:nvSpPr>
        <p:spPr/>
        <p:txBody>
          <a:bodyPr/>
          <a:lstStyle/>
          <a:p>
            <a:r>
              <a:rPr lang="en-US" dirty="0"/>
              <a:t>A </a:t>
            </a:r>
            <a:r>
              <a:rPr lang="en-US" b="1" dirty="0"/>
              <a:t>server administrator</a:t>
            </a:r>
            <a:r>
              <a:rPr lang="en-US" dirty="0"/>
              <a:t>, or </a:t>
            </a:r>
            <a:r>
              <a:rPr lang="en-US" b="1" dirty="0"/>
              <a:t>admin</a:t>
            </a:r>
            <a:r>
              <a:rPr lang="en-US" dirty="0"/>
              <a:t> has the overall control of a </a:t>
            </a:r>
            <a:r>
              <a:rPr lang="en-US" b="1" dirty="0"/>
              <a:t>server</a:t>
            </a:r>
            <a:r>
              <a:rPr lang="en-US" dirty="0"/>
              <a:t>. This is usually in the context of a business organization, where a server administrator oversees the performance and condition of multiple servers in the business, or it can be in the context of a single person running a game server.</a:t>
            </a:r>
          </a:p>
          <a:p>
            <a:r>
              <a:rPr lang="en-US" dirty="0"/>
              <a:t>The Server Administrator's role is to design, install, administer, and optimize company servers and related components to achieve high performance of the various business functions supported by the servers as necessary. This includes ensuring the availability of client/server applications, configuring all new implementations, and developing processes and procedures for ongoing management of the server environment. Where applicable, the Server Administrator will assist in overseeing the physical security, integrity, and safety of the data center/server farm.</a:t>
            </a:r>
          </a:p>
          <a:p>
            <a:endParaRPr lang="en-US" dirty="0"/>
          </a:p>
          <a:p>
            <a:pPr algn="r"/>
            <a:r>
              <a:rPr lang="en-US" dirty="0"/>
              <a:t>Wikipedia</a:t>
            </a:r>
          </a:p>
        </p:txBody>
      </p:sp>
      <p:sp>
        <p:nvSpPr>
          <p:cNvPr id="4" name="Slide Number Placeholder 3">
            <a:extLst>
              <a:ext uri="{FF2B5EF4-FFF2-40B4-BE49-F238E27FC236}">
                <a16:creationId xmlns:a16="http://schemas.microsoft.com/office/drawing/2014/main" id="{6EBBD360-AD6C-3E4C-879C-BF8B8C890C23}"/>
              </a:ext>
            </a:extLst>
          </p:cNvPr>
          <p:cNvSpPr>
            <a:spLocks noGrp="1"/>
          </p:cNvSpPr>
          <p:nvPr>
            <p:ph type="sldNum" sz="quarter" idx="12"/>
          </p:nvPr>
        </p:nvSpPr>
        <p:spPr/>
        <p:txBody>
          <a:bodyPr/>
          <a:lstStyle/>
          <a:p>
            <a:fld id="{8B519047-9AFA-4A82-8069-D12132B7B90E}" type="slidenum">
              <a:rPr lang="en-US" smtClean="0"/>
              <a:t>58</a:t>
            </a:fld>
            <a:endParaRPr lang="en-US" dirty="0"/>
          </a:p>
        </p:txBody>
      </p:sp>
    </p:spTree>
    <p:extLst>
      <p:ext uri="{BB962C8B-B14F-4D97-AF65-F5344CB8AC3E}">
        <p14:creationId xmlns:p14="http://schemas.microsoft.com/office/powerpoint/2010/main" val="3655313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Administrators</a:t>
            </a:r>
          </a:p>
        </p:txBody>
      </p:sp>
      <p:sp>
        <p:nvSpPr>
          <p:cNvPr id="3" name="Content Placeholder 2"/>
          <p:cNvSpPr>
            <a:spLocks noGrp="1"/>
          </p:cNvSpPr>
          <p:nvPr>
            <p:ph idx="1"/>
          </p:nvPr>
        </p:nvSpPr>
        <p:spPr>
          <a:xfrm>
            <a:off x="1097280" y="1845734"/>
            <a:ext cx="10058400" cy="4395268"/>
          </a:xfrm>
        </p:spPr>
        <p:txBody>
          <a:bodyPr>
            <a:normAutofit lnSpcReduction="10000"/>
          </a:bodyPr>
          <a:lstStyle/>
          <a:p>
            <a:r>
              <a:rPr lang="en-US" dirty="0"/>
              <a:t>Provide access to software and services</a:t>
            </a:r>
          </a:p>
          <a:p>
            <a:pPr lvl="1"/>
            <a:r>
              <a:rPr lang="en-US" dirty="0"/>
              <a:t>Software Installation</a:t>
            </a:r>
          </a:p>
          <a:p>
            <a:pPr lvl="1"/>
            <a:r>
              <a:rPr lang="en-US" dirty="0"/>
              <a:t>General Troubleshooting</a:t>
            </a:r>
          </a:p>
          <a:p>
            <a:r>
              <a:rPr lang="en-US" dirty="0"/>
              <a:t>Provide a reliable and consistent environment</a:t>
            </a:r>
          </a:p>
          <a:p>
            <a:pPr lvl="1"/>
            <a:r>
              <a:rPr lang="en-US" dirty="0"/>
              <a:t>Maintain consistency across environment</a:t>
            </a:r>
          </a:p>
          <a:p>
            <a:pPr lvl="1"/>
            <a:r>
              <a:rPr lang="en-US" dirty="0"/>
              <a:t>Ensure proper design and connectivity, redundancy</a:t>
            </a:r>
          </a:p>
          <a:p>
            <a:r>
              <a:rPr lang="en-US" dirty="0"/>
              <a:t>Minimize the harm that users can do to the environment</a:t>
            </a:r>
          </a:p>
          <a:p>
            <a:pPr lvl="1"/>
            <a:r>
              <a:rPr lang="en-US" dirty="0"/>
              <a:t>Elevate or restrict permissions as necessary</a:t>
            </a:r>
          </a:p>
          <a:p>
            <a:r>
              <a:rPr lang="en-US" dirty="0"/>
              <a:t>Manage specific server functionality</a:t>
            </a:r>
          </a:p>
          <a:p>
            <a:pPr lvl="1"/>
            <a:r>
              <a:rPr lang="en-US" dirty="0"/>
              <a:t>Web, Database, DNS, etc.</a:t>
            </a:r>
          </a:p>
          <a:p>
            <a:r>
              <a:rPr lang="en-US" dirty="0"/>
              <a:t>Work with vendors and providers to build systems and create connections</a:t>
            </a:r>
          </a:p>
          <a:p>
            <a:r>
              <a:rPr lang="en-US" dirty="0"/>
              <a:t>System changes or upgrades</a:t>
            </a:r>
          </a:p>
        </p:txBody>
      </p:sp>
      <p:pic>
        <p:nvPicPr>
          <p:cNvPr id="10242" name="Picture 2" descr="http://www.easyservermanagement.com/wp-content/uploads/2012/12/serv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305" y="1845734"/>
            <a:ext cx="3762375" cy="23241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64A6B69-953D-F742-828C-6374936DE232}"/>
              </a:ext>
            </a:extLst>
          </p:cNvPr>
          <p:cNvSpPr>
            <a:spLocks noGrp="1"/>
          </p:cNvSpPr>
          <p:nvPr>
            <p:ph type="sldNum" sz="quarter" idx="12"/>
          </p:nvPr>
        </p:nvSpPr>
        <p:spPr/>
        <p:txBody>
          <a:bodyPr/>
          <a:lstStyle/>
          <a:p>
            <a:fld id="{8B519047-9AFA-4A82-8069-D12132B7B90E}" type="slidenum">
              <a:rPr lang="en-US" smtClean="0"/>
              <a:t>59</a:t>
            </a:fld>
            <a:endParaRPr lang="en-US" dirty="0"/>
          </a:p>
        </p:txBody>
      </p:sp>
    </p:spTree>
    <p:extLst>
      <p:ext uri="{BB962C8B-B14F-4D97-AF65-F5344CB8AC3E}">
        <p14:creationId xmlns:p14="http://schemas.microsoft.com/office/powerpoint/2010/main" val="1863370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Syllabus</a:t>
            </a:r>
          </a:p>
        </p:txBody>
      </p:sp>
      <p:sp>
        <p:nvSpPr>
          <p:cNvPr id="3" name="Content Placeholder 2"/>
          <p:cNvSpPr>
            <a:spLocks noGrp="1"/>
          </p:cNvSpPr>
          <p:nvPr>
            <p:ph idx="1"/>
          </p:nvPr>
        </p:nvSpPr>
        <p:spPr>
          <a:xfrm>
            <a:off x="1097280" y="1845734"/>
            <a:ext cx="10058400" cy="4410286"/>
          </a:xfrm>
        </p:spPr>
        <p:txBody>
          <a:bodyPr>
            <a:normAutofit/>
          </a:bodyPr>
          <a:lstStyle/>
          <a:p>
            <a:r>
              <a:rPr lang="en-US" dirty="0">
                <a:hlinkClick r:id="rId3"/>
              </a:rPr>
              <a:t>CMAC 3990.200 202610 Syllabus</a:t>
            </a:r>
            <a:endParaRPr lang="en-US" dirty="0"/>
          </a:p>
          <a:p>
            <a:r>
              <a:rPr lang="en-US" dirty="0"/>
              <a:t>Available at</a:t>
            </a:r>
          </a:p>
          <a:p>
            <a:pPr lvl="1"/>
            <a:r>
              <a:rPr lang="en-US" dirty="0">
                <a:hlinkClick r:id="rId4"/>
              </a:rPr>
              <a:t>http://jpatalon.cs.edinboro.edu</a:t>
            </a:r>
            <a:endParaRPr lang="en-US" dirty="0"/>
          </a:p>
          <a:p>
            <a:pPr lvl="1"/>
            <a:r>
              <a:rPr lang="en-US" dirty="0">
                <a:hlinkClick r:id="rId5"/>
              </a:rPr>
              <a:t>http://jpatalon.ultrastuff.net</a:t>
            </a:r>
            <a:endParaRPr lang="en-US" dirty="0"/>
          </a:p>
          <a:p>
            <a:pPr lvl="1"/>
            <a:r>
              <a:rPr lang="en-US" dirty="0"/>
              <a:t>D2L</a:t>
            </a:r>
          </a:p>
          <a:p>
            <a:pPr lvl="2"/>
            <a:r>
              <a:rPr lang="en-US" dirty="0"/>
              <a:t>Redundancy!</a:t>
            </a:r>
          </a:p>
          <a:p>
            <a:r>
              <a:rPr lang="en-US" dirty="0"/>
              <a:t>About the class</a:t>
            </a:r>
          </a:p>
          <a:p>
            <a:pPr lvl="1"/>
            <a:r>
              <a:rPr lang="en-US" dirty="0"/>
              <a:t>Virtual Machines</a:t>
            </a:r>
          </a:p>
          <a:p>
            <a:pPr lvl="1"/>
            <a:r>
              <a:rPr lang="en-US" dirty="0"/>
              <a:t>Read, discuss, walkthrough, implement, check, test</a:t>
            </a:r>
          </a:p>
          <a:p>
            <a:pPr lvl="1"/>
            <a:r>
              <a:rPr lang="en-US" dirty="0"/>
              <a:t>CentOS 8 Linux Operating System? 9? 10?</a:t>
            </a:r>
          </a:p>
          <a:p>
            <a:pPr lvl="2"/>
            <a:r>
              <a:rPr lang="en-US" dirty="0"/>
              <a:t>Fedora </a:t>
            </a:r>
            <a:r>
              <a:rPr lang="en-US" dirty="0">
                <a:sym typeface="Wingdings" panose="05000000000000000000" pitchFamily="2" charset="2"/>
              </a:rPr>
              <a:t> CentOS  Red Hat Enterprise Linux</a:t>
            </a:r>
            <a:endParaRPr lang="en-US" dirty="0"/>
          </a:p>
          <a:p>
            <a:pPr lvl="1"/>
            <a:r>
              <a:rPr lang="en-US" dirty="0"/>
              <a:t>Assignments can include written documentation</a:t>
            </a:r>
            <a:br>
              <a:rPr lang="en-US" dirty="0"/>
            </a:br>
            <a:r>
              <a:rPr lang="en-US" dirty="0"/>
              <a:t>and technical configuration implementations</a:t>
            </a:r>
          </a:p>
        </p:txBody>
      </p:sp>
      <p:pic>
        <p:nvPicPr>
          <p:cNvPr id="13314" name="Picture 2" descr="http://img.eworldtradefair.com/628501/abacus-syllabus130457436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3362" y="3903662"/>
            <a:ext cx="2172318" cy="19654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60CBA11-B205-D44D-8EC2-FDB75ECE08BA}"/>
              </a:ext>
            </a:extLst>
          </p:cNvPr>
          <p:cNvSpPr>
            <a:spLocks noGrp="1"/>
          </p:cNvSpPr>
          <p:nvPr>
            <p:ph type="sldNum" sz="quarter" idx="12"/>
          </p:nvPr>
        </p:nvSpPr>
        <p:spPr/>
        <p:txBody>
          <a:bodyPr/>
          <a:lstStyle/>
          <a:p>
            <a:fld id="{8B519047-9AFA-4A82-8069-D12132B7B90E}" type="slidenum">
              <a:rPr lang="en-US" smtClean="0"/>
              <a:t>6</a:t>
            </a:fld>
            <a:endParaRPr lang="en-US" dirty="0"/>
          </a:p>
        </p:txBody>
      </p:sp>
      <p:pic>
        <p:nvPicPr>
          <p:cNvPr id="6" name="Picture 5">
            <a:extLst>
              <a:ext uri="{FF2B5EF4-FFF2-40B4-BE49-F238E27FC236}">
                <a16:creationId xmlns:a16="http://schemas.microsoft.com/office/drawing/2014/main" id="{E39FD79C-608C-EFB6-D4A7-668733693892}"/>
              </a:ext>
            </a:extLst>
          </p:cNvPr>
          <p:cNvPicPr>
            <a:picLocks noChangeAspect="1"/>
          </p:cNvPicPr>
          <p:nvPr/>
        </p:nvPicPr>
        <p:blipFill>
          <a:blip r:embed="rId7"/>
          <a:stretch>
            <a:fillRect/>
          </a:stretch>
        </p:blipFill>
        <p:spPr>
          <a:xfrm>
            <a:off x="7734299" y="1913569"/>
            <a:ext cx="4051935" cy="1694747"/>
          </a:xfrm>
          <a:prstGeom prst="rect">
            <a:avLst/>
          </a:prstGeom>
          <a:ln>
            <a:solidFill>
              <a:schemeClr val="tx1"/>
            </a:solidFill>
          </a:ln>
        </p:spPr>
      </p:pic>
    </p:spTree>
    <p:extLst>
      <p:ext uri="{BB962C8B-B14F-4D97-AF65-F5344CB8AC3E}">
        <p14:creationId xmlns:p14="http://schemas.microsoft.com/office/powerpoint/2010/main" val="21540623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Administrators</a:t>
            </a:r>
          </a:p>
        </p:txBody>
      </p:sp>
      <p:sp>
        <p:nvSpPr>
          <p:cNvPr id="3" name="Content Placeholder 2"/>
          <p:cNvSpPr>
            <a:spLocks noGrp="1"/>
          </p:cNvSpPr>
          <p:nvPr>
            <p:ph idx="1"/>
          </p:nvPr>
        </p:nvSpPr>
        <p:spPr>
          <a:xfrm>
            <a:off x="1097280" y="1845734"/>
            <a:ext cx="10058400" cy="4341058"/>
          </a:xfrm>
        </p:spPr>
        <p:txBody>
          <a:bodyPr>
            <a:normAutofit/>
          </a:bodyPr>
          <a:lstStyle/>
          <a:p>
            <a:r>
              <a:rPr lang="en-US" sz="2400" dirty="0"/>
              <a:t>Common Tasks</a:t>
            </a:r>
          </a:p>
          <a:p>
            <a:pPr lvl="1"/>
            <a:r>
              <a:rPr lang="en-US" sz="2000" dirty="0"/>
              <a:t>Specifying, purchasing, and installing physical hardware</a:t>
            </a:r>
          </a:p>
          <a:p>
            <a:pPr lvl="2"/>
            <a:r>
              <a:rPr lang="en-US" sz="1600" dirty="0"/>
              <a:t>Necessary levels of redundancy, storage, memory, wiring, etc.</a:t>
            </a:r>
          </a:p>
          <a:p>
            <a:pPr lvl="1"/>
            <a:r>
              <a:rPr lang="en-US" sz="2000" dirty="0"/>
              <a:t>Managing device firmware levels, configuring integrated systems such as BIOS or firmware</a:t>
            </a:r>
          </a:p>
          <a:p>
            <a:pPr lvl="1"/>
            <a:r>
              <a:rPr lang="en-US" sz="2000" dirty="0"/>
              <a:t>Configuring operating systems and server hardware</a:t>
            </a:r>
          </a:p>
          <a:p>
            <a:pPr lvl="2"/>
            <a:r>
              <a:rPr lang="en-US" sz="1600" dirty="0"/>
              <a:t>Drive layouts and specifications</a:t>
            </a:r>
          </a:p>
          <a:p>
            <a:pPr lvl="2"/>
            <a:r>
              <a:rPr lang="en-US" sz="1600" dirty="0"/>
              <a:t>Network or storage connection configurations</a:t>
            </a:r>
          </a:p>
          <a:p>
            <a:pPr lvl="2"/>
            <a:r>
              <a:rPr lang="en-US" sz="1600" dirty="0"/>
              <a:t>Operating system configuration and maintenance</a:t>
            </a:r>
          </a:p>
          <a:p>
            <a:pPr lvl="1"/>
            <a:r>
              <a:rPr lang="en-US" sz="2000" dirty="0"/>
              <a:t>Configure, maintain, and test Backups</a:t>
            </a:r>
          </a:p>
          <a:p>
            <a:pPr lvl="2"/>
            <a:r>
              <a:rPr lang="en-US" sz="1600" dirty="0"/>
              <a:t>Disaster Recovery</a:t>
            </a:r>
          </a:p>
          <a:p>
            <a:pPr lvl="1"/>
            <a:r>
              <a:rPr lang="en-US" sz="2000" dirty="0"/>
              <a:t>Maintain and monitor system security and integrity</a:t>
            </a:r>
          </a:p>
          <a:p>
            <a:pPr lvl="1"/>
            <a:r>
              <a:rPr lang="en-US" sz="2000" dirty="0"/>
              <a:t>Interface with other business areas</a:t>
            </a:r>
          </a:p>
          <a:p>
            <a:pPr lvl="1"/>
            <a:r>
              <a:rPr lang="en-US" sz="2000" dirty="0"/>
              <a:t>Documentation</a:t>
            </a:r>
          </a:p>
        </p:txBody>
      </p:sp>
      <p:pic>
        <p:nvPicPr>
          <p:cNvPr id="2050" name="Picture 2" descr="http://www.tcc.edu/uploads/images/pages/programs/information-technology/servers-datacenter-certific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050" y="3616252"/>
            <a:ext cx="3516630" cy="225284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07B06F7-0B77-8744-A958-A3105A60C106}"/>
              </a:ext>
            </a:extLst>
          </p:cNvPr>
          <p:cNvSpPr>
            <a:spLocks noGrp="1"/>
          </p:cNvSpPr>
          <p:nvPr>
            <p:ph type="sldNum" sz="quarter" idx="12"/>
          </p:nvPr>
        </p:nvSpPr>
        <p:spPr/>
        <p:txBody>
          <a:bodyPr/>
          <a:lstStyle/>
          <a:p>
            <a:fld id="{8B519047-9AFA-4A82-8069-D12132B7B90E}" type="slidenum">
              <a:rPr lang="en-US" smtClean="0"/>
              <a:t>60</a:t>
            </a:fld>
            <a:endParaRPr lang="en-US" dirty="0"/>
          </a:p>
        </p:txBody>
      </p:sp>
    </p:spTree>
    <p:extLst>
      <p:ext uri="{BB962C8B-B14F-4D97-AF65-F5344CB8AC3E}">
        <p14:creationId xmlns:p14="http://schemas.microsoft.com/office/powerpoint/2010/main" val="24797121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Administrators</a:t>
            </a:r>
          </a:p>
        </p:txBody>
      </p:sp>
      <p:sp>
        <p:nvSpPr>
          <p:cNvPr id="3" name="Content Placeholder 2"/>
          <p:cNvSpPr>
            <a:spLocks noGrp="1"/>
          </p:cNvSpPr>
          <p:nvPr>
            <p:ph idx="1"/>
          </p:nvPr>
        </p:nvSpPr>
        <p:spPr>
          <a:xfrm>
            <a:off x="1097280" y="1845734"/>
            <a:ext cx="10058400" cy="4288366"/>
          </a:xfrm>
        </p:spPr>
        <p:txBody>
          <a:bodyPr>
            <a:normAutofit fontScale="92500" lnSpcReduction="10000"/>
          </a:bodyPr>
          <a:lstStyle/>
          <a:p>
            <a:r>
              <a:rPr lang="en-US" dirty="0"/>
              <a:t>Database Administrator</a:t>
            </a:r>
          </a:p>
          <a:p>
            <a:pPr lvl="1"/>
            <a:r>
              <a:rPr lang="en-US" dirty="0"/>
              <a:t>Maintains a database system and is responsible for the integrity of the data.</a:t>
            </a:r>
          </a:p>
          <a:p>
            <a:r>
              <a:rPr lang="en-US" dirty="0"/>
              <a:t>Network Administrator</a:t>
            </a:r>
          </a:p>
          <a:p>
            <a:pPr lvl="1"/>
            <a:r>
              <a:rPr lang="en-US" dirty="0"/>
              <a:t>Maintains network infrastructure such as switches, routers, and various interconnecting devices.</a:t>
            </a:r>
          </a:p>
          <a:p>
            <a:r>
              <a:rPr lang="en-US" dirty="0"/>
              <a:t>Security Administrator</a:t>
            </a:r>
          </a:p>
          <a:p>
            <a:pPr lvl="1"/>
            <a:r>
              <a:rPr lang="en-US" dirty="0"/>
              <a:t>Maintain security policies and administer security devices such as firewalls and security appliances.</a:t>
            </a:r>
          </a:p>
          <a:p>
            <a:r>
              <a:rPr lang="en-US" dirty="0"/>
              <a:t>Web Administrator</a:t>
            </a:r>
          </a:p>
          <a:p>
            <a:pPr lvl="1"/>
            <a:r>
              <a:rPr lang="en-US" dirty="0"/>
              <a:t>Maintain services related to providing web site access and configuration.</a:t>
            </a:r>
          </a:p>
          <a:p>
            <a:r>
              <a:rPr lang="en-US" dirty="0"/>
              <a:t>OS Administrator</a:t>
            </a:r>
          </a:p>
          <a:p>
            <a:pPr lvl="1"/>
            <a:r>
              <a:rPr lang="en-US" dirty="0"/>
              <a:t>Maintain operating system installation and upkeep, including hardware, patching, and system consistency.</a:t>
            </a:r>
          </a:p>
          <a:p>
            <a:r>
              <a:rPr lang="en-US" dirty="0"/>
              <a:t>Storage Administrator</a:t>
            </a:r>
          </a:p>
          <a:p>
            <a:pPr lvl="1"/>
            <a:r>
              <a:rPr lang="en-US" dirty="0"/>
              <a:t>Maintain a storage infrastructure and connected devices, such as a SAN or NAS.</a:t>
            </a:r>
          </a:p>
        </p:txBody>
      </p:sp>
      <p:sp>
        <p:nvSpPr>
          <p:cNvPr id="4" name="Slide Number Placeholder 3">
            <a:extLst>
              <a:ext uri="{FF2B5EF4-FFF2-40B4-BE49-F238E27FC236}">
                <a16:creationId xmlns:a16="http://schemas.microsoft.com/office/drawing/2014/main" id="{0E6CE3FA-2841-2D42-A536-84E5B0043366}"/>
              </a:ext>
            </a:extLst>
          </p:cNvPr>
          <p:cNvSpPr>
            <a:spLocks noGrp="1"/>
          </p:cNvSpPr>
          <p:nvPr>
            <p:ph type="sldNum" sz="quarter" idx="12"/>
          </p:nvPr>
        </p:nvSpPr>
        <p:spPr/>
        <p:txBody>
          <a:bodyPr/>
          <a:lstStyle/>
          <a:p>
            <a:fld id="{8B519047-9AFA-4A82-8069-D12132B7B90E}" type="slidenum">
              <a:rPr lang="en-US" smtClean="0"/>
              <a:t>61</a:t>
            </a:fld>
            <a:endParaRPr lang="en-US" dirty="0"/>
          </a:p>
        </p:txBody>
      </p:sp>
    </p:spTree>
    <p:extLst>
      <p:ext uri="{BB962C8B-B14F-4D97-AF65-F5344CB8AC3E}">
        <p14:creationId xmlns:p14="http://schemas.microsoft.com/office/powerpoint/2010/main" val="4182246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Addresses</a:t>
            </a:r>
          </a:p>
        </p:txBody>
      </p:sp>
      <p:sp>
        <p:nvSpPr>
          <p:cNvPr id="3" name="Content Placeholder 2"/>
          <p:cNvSpPr>
            <a:spLocks noGrp="1"/>
          </p:cNvSpPr>
          <p:nvPr>
            <p:ph idx="1"/>
          </p:nvPr>
        </p:nvSpPr>
        <p:spPr/>
        <p:txBody>
          <a:bodyPr/>
          <a:lstStyle/>
          <a:p>
            <a:r>
              <a:rPr lang="en-US" dirty="0"/>
              <a:t>A unique identifier for a node or interface on a communications network</a:t>
            </a:r>
          </a:p>
          <a:p>
            <a:pPr lvl="1"/>
            <a:r>
              <a:rPr lang="en-US" dirty="0"/>
              <a:t>Addresses may be unique throughout the entire world (public IP space)</a:t>
            </a:r>
          </a:p>
          <a:p>
            <a:pPr lvl="1"/>
            <a:r>
              <a:rPr lang="en-US" dirty="0"/>
              <a:t>Addresses may only be unique throughout specific network segment (private network space)</a:t>
            </a:r>
          </a:p>
          <a:p>
            <a:r>
              <a:rPr lang="en-US" dirty="0"/>
              <a:t>Multiple network addresses can be configured on a single network</a:t>
            </a:r>
          </a:p>
          <a:p>
            <a:pPr lvl="1"/>
            <a:r>
              <a:rPr lang="en-US" dirty="0"/>
              <a:t>Virtual IP Addresses (VIPs) – Often used in a clustered environment</a:t>
            </a:r>
          </a:p>
          <a:p>
            <a:r>
              <a:rPr lang="en-US" dirty="0"/>
              <a:t>Examples:</a:t>
            </a:r>
          </a:p>
          <a:p>
            <a:pPr lvl="1"/>
            <a:r>
              <a:rPr lang="en-US" dirty="0"/>
              <a:t>IPv4 addresses: 147.64.242.100</a:t>
            </a:r>
          </a:p>
          <a:p>
            <a:pPr lvl="1"/>
            <a:r>
              <a:rPr lang="en-US" dirty="0"/>
              <a:t>IPv6 addresses: 2607:f8b0:4004:806::200e</a:t>
            </a:r>
          </a:p>
          <a:p>
            <a:pPr lvl="1"/>
            <a:r>
              <a:rPr lang="en-US" dirty="0"/>
              <a:t>MAC Address: 00:23:7D:FC:49:8C</a:t>
            </a:r>
          </a:p>
          <a:p>
            <a:pPr lvl="1"/>
            <a:r>
              <a:rPr lang="en-US" dirty="0"/>
              <a:t>Telephone Number: 1-814-732-2000</a:t>
            </a:r>
          </a:p>
        </p:txBody>
      </p:sp>
      <p:sp>
        <p:nvSpPr>
          <p:cNvPr id="4" name="Slide Number Placeholder 3">
            <a:extLst>
              <a:ext uri="{FF2B5EF4-FFF2-40B4-BE49-F238E27FC236}">
                <a16:creationId xmlns:a16="http://schemas.microsoft.com/office/drawing/2014/main" id="{572FD93C-2DD6-9D49-A3AB-31F0BC7B4BB3}"/>
              </a:ext>
            </a:extLst>
          </p:cNvPr>
          <p:cNvSpPr>
            <a:spLocks noGrp="1"/>
          </p:cNvSpPr>
          <p:nvPr>
            <p:ph type="sldNum" sz="quarter" idx="12"/>
          </p:nvPr>
        </p:nvSpPr>
        <p:spPr/>
        <p:txBody>
          <a:bodyPr/>
          <a:lstStyle/>
          <a:p>
            <a:fld id="{8B519047-9AFA-4A82-8069-D12132B7B90E}" type="slidenum">
              <a:rPr lang="en-US" smtClean="0"/>
              <a:t>62</a:t>
            </a:fld>
            <a:endParaRPr lang="en-US" dirty="0"/>
          </a:p>
        </p:txBody>
      </p:sp>
    </p:spTree>
    <p:extLst>
      <p:ext uri="{BB962C8B-B14F-4D97-AF65-F5344CB8AC3E}">
        <p14:creationId xmlns:p14="http://schemas.microsoft.com/office/powerpoint/2010/main" val="29432604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Network Topologies</a:t>
            </a:r>
          </a:p>
        </p:txBody>
      </p:sp>
      <p:sp>
        <p:nvSpPr>
          <p:cNvPr id="8" name="Content Placeholder 7"/>
          <p:cNvSpPr>
            <a:spLocks noGrp="1"/>
          </p:cNvSpPr>
          <p:nvPr>
            <p:ph idx="1"/>
          </p:nvPr>
        </p:nvSpPr>
        <p:spPr/>
        <p:txBody>
          <a:bodyPr>
            <a:normAutofit fontScale="92500" lnSpcReduction="20000"/>
          </a:bodyPr>
          <a:lstStyle/>
          <a:p>
            <a:r>
              <a:rPr lang="en-US" dirty="0"/>
              <a:t>Point-to-Point</a:t>
            </a:r>
          </a:p>
          <a:p>
            <a:pPr lvl="1"/>
            <a:r>
              <a:rPr lang="en-US" dirty="0"/>
              <a:t>Direct link between two endpoints</a:t>
            </a:r>
          </a:p>
          <a:p>
            <a:pPr lvl="1"/>
            <a:r>
              <a:rPr lang="en-US" dirty="0"/>
              <a:t>Switched topologies in telephony</a:t>
            </a:r>
          </a:p>
          <a:p>
            <a:pPr lvl="1"/>
            <a:r>
              <a:rPr lang="en-US" dirty="0"/>
              <a:t>Easy, simple, minimal cost</a:t>
            </a:r>
          </a:p>
          <a:p>
            <a:r>
              <a:rPr lang="en-US" dirty="0"/>
              <a:t>Bus</a:t>
            </a:r>
          </a:p>
          <a:p>
            <a:pPr lvl="1"/>
            <a:r>
              <a:rPr lang="en-US" dirty="0"/>
              <a:t>Nodes connected to common liner link</a:t>
            </a:r>
          </a:p>
          <a:p>
            <a:pPr lvl="1"/>
            <a:r>
              <a:rPr lang="en-US" dirty="0"/>
              <a:t>Collision control</a:t>
            </a:r>
          </a:p>
          <a:p>
            <a:pPr lvl="1"/>
            <a:r>
              <a:rPr lang="en-US" dirty="0"/>
              <a:t>Easy, lower cost</a:t>
            </a:r>
          </a:p>
          <a:p>
            <a:pPr lvl="1"/>
            <a:r>
              <a:rPr lang="en-US" dirty="0"/>
              <a:t>Large fault domain, difficult to identify cable problems</a:t>
            </a:r>
          </a:p>
          <a:p>
            <a:r>
              <a:rPr lang="en-US" dirty="0"/>
              <a:t>Star</a:t>
            </a:r>
          </a:p>
          <a:p>
            <a:pPr lvl="1"/>
            <a:r>
              <a:rPr lang="en-US" dirty="0"/>
              <a:t>Most common topology</a:t>
            </a:r>
          </a:p>
          <a:p>
            <a:pPr lvl="1"/>
            <a:r>
              <a:rPr lang="en-US" dirty="0"/>
              <a:t>Central connection to each node</a:t>
            </a:r>
          </a:p>
          <a:p>
            <a:pPr lvl="1"/>
            <a:r>
              <a:rPr lang="en-US" dirty="0"/>
              <a:t>Multiple fault domains</a:t>
            </a:r>
          </a:p>
          <a:p>
            <a:pPr lvl="1"/>
            <a:r>
              <a:rPr lang="en-US" dirty="0"/>
              <a:t>More expensive to implement</a:t>
            </a:r>
          </a:p>
        </p:txBody>
      </p:sp>
      <p:pic>
        <p:nvPicPr>
          <p:cNvPr id="25602" name="Picture 2" descr="https://upload.wikimedia.org/wikipedia/commons/thumb/9/97/NetworkTopologies.svg/508px-NetworkTopologi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980" y="3497368"/>
            <a:ext cx="4838700" cy="237172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5F01226-C529-384D-A326-948F06B8513D}"/>
              </a:ext>
            </a:extLst>
          </p:cNvPr>
          <p:cNvSpPr>
            <a:spLocks noGrp="1"/>
          </p:cNvSpPr>
          <p:nvPr>
            <p:ph type="sldNum" sz="quarter" idx="12"/>
          </p:nvPr>
        </p:nvSpPr>
        <p:spPr/>
        <p:txBody>
          <a:bodyPr/>
          <a:lstStyle/>
          <a:p>
            <a:fld id="{8B519047-9AFA-4A82-8069-D12132B7B90E}" type="slidenum">
              <a:rPr lang="en-US" smtClean="0"/>
              <a:t>63</a:t>
            </a:fld>
            <a:endParaRPr lang="en-US" dirty="0"/>
          </a:p>
        </p:txBody>
      </p:sp>
    </p:spTree>
    <p:extLst>
      <p:ext uri="{BB962C8B-B14F-4D97-AF65-F5344CB8AC3E}">
        <p14:creationId xmlns:p14="http://schemas.microsoft.com/office/powerpoint/2010/main" val="1577678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Network Topologies</a:t>
            </a:r>
          </a:p>
        </p:txBody>
      </p:sp>
      <p:sp>
        <p:nvSpPr>
          <p:cNvPr id="8" name="Content Placeholder 7"/>
          <p:cNvSpPr>
            <a:spLocks noGrp="1"/>
          </p:cNvSpPr>
          <p:nvPr>
            <p:ph idx="1"/>
          </p:nvPr>
        </p:nvSpPr>
        <p:spPr/>
        <p:txBody>
          <a:bodyPr>
            <a:normAutofit/>
          </a:bodyPr>
          <a:lstStyle/>
          <a:p>
            <a:r>
              <a:rPr lang="en-US" dirty="0"/>
              <a:t>Ring</a:t>
            </a:r>
          </a:p>
          <a:p>
            <a:pPr lvl="1"/>
            <a:r>
              <a:rPr lang="en-US" dirty="0"/>
              <a:t>Each computer connects to another, forming a closed loop</a:t>
            </a:r>
          </a:p>
          <a:p>
            <a:pPr lvl="1"/>
            <a:r>
              <a:rPr lang="en-US" dirty="0"/>
              <a:t>Easier to identify and isolate faults</a:t>
            </a:r>
          </a:p>
          <a:p>
            <a:pPr lvl="1"/>
            <a:r>
              <a:rPr lang="en-US" dirty="0"/>
              <a:t>One malfunctioning device can create problems</a:t>
            </a:r>
          </a:p>
          <a:p>
            <a:pPr lvl="1"/>
            <a:r>
              <a:rPr lang="en-US" dirty="0"/>
              <a:t>Difficult to add or reconfigure nodes</a:t>
            </a:r>
          </a:p>
          <a:p>
            <a:r>
              <a:rPr lang="en-US" dirty="0"/>
              <a:t>Mesh</a:t>
            </a:r>
          </a:p>
          <a:p>
            <a:pPr lvl="1"/>
            <a:r>
              <a:rPr lang="en-US" dirty="0"/>
              <a:t>Fully connected or partially connected</a:t>
            </a:r>
          </a:p>
          <a:p>
            <a:pPr lvl="1"/>
            <a:r>
              <a:rPr lang="en-US" dirty="0"/>
              <a:t>Can use flooding or routing technique</a:t>
            </a:r>
          </a:p>
          <a:p>
            <a:pPr lvl="1"/>
            <a:r>
              <a:rPr lang="en-US" dirty="0"/>
              <a:t>Usually most expensive</a:t>
            </a:r>
          </a:p>
        </p:txBody>
      </p:sp>
      <p:pic>
        <p:nvPicPr>
          <p:cNvPr id="25602" name="Picture 2" descr="https://upload.wikimedia.org/wikipedia/commons/thumb/9/97/NetworkTopologies.svg/508px-NetworkTopologi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980" y="3497368"/>
            <a:ext cx="4838700" cy="237172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72DA5C6-C580-5A4F-89F2-22747D58884B}"/>
              </a:ext>
            </a:extLst>
          </p:cNvPr>
          <p:cNvSpPr>
            <a:spLocks noGrp="1"/>
          </p:cNvSpPr>
          <p:nvPr>
            <p:ph type="sldNum" sz="quarter" idx="12"/>
          </p:nvPr>
        </p:nvSpPr>
        <p:spPr/>
        <p:txBody>
          <a:bodyPr/>
          <a:lstStyle/>
          <a:p>
            <a:fld id="{8B519047-9AFA-4A82-8069-D12132B7B90E}" type="slidenum">
              <a:rPr lang="en-US" smtClean="0"/>
              <a:t>64</a:t>
            </a:fld>
            <a:endParaRPr lang="en-US" dirty="0"/>
          </a:p>
        </p:txBody>
      </p:sp>
    </p:spTree>
    <p:extLst>
      <p:ext uri="{BB962C8B-B14F-4D97-AF65-F5344CB8AC3E}">
        <p14:creationId xmlns:p14="http://schemas.microsoft.com/office/powerpoint/2010/main" val="1717178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Network Topologies</a:t>
            </a:r>
          </a:p>
        </p:txBody>
      </p:sp>
      <p:sp>
        <p:nvSpPr>
          <p:cNvPr id="8" name="Content Placeholder 7"/>
          <p:cNvSpPr>
            <a:spLocks noGrp="1"/>
          </p:cNvSpPr>
          <p:nvPr>
            <p:ph idx="1"/>
          </p:nvPr>
        </p:nvSpPr>
        <p:spPr>
          <a:xfrm>
            <a:off x="1097280" y="1845734"/>
            <a:ext cx="4219787" cy="4397022"/>
          </a:xfrm>
        </p:spPr>
        <p:txBody>
          <a:bodyPr>
            <a:normAutofit/>
          </a:bodyPr>
          <a:lstStyle/>
          <a:p>
            <a:r>
              <a:rPr lang="en-US" dirty="0"/>
              <a:t>LAN</a:t>
            </a:r>
          </a:p>
          <a:p>
            <a:pPr lvl="1"/>
            <a:r>
              <a:rPr lang="en-US" dirty="0"/>
              <a:t>Local Area Network</a:t>
            </a:r>
          </a:p>
          <a:p>
            <a:pPr lvl="1"/>
            <a:r>
              <a:rPr lang="en-US" dirty="0"/>
              <a:t>Connects devices within a limited area, such as a home or school</a:t>
            </a:r>
          </a:p>
          <a:p>
            <a:pPr lvl="1"/>
            <a:r>
              <a:rPr lang="en-US" dirty="0"/>
              <a:t>Coax, twisted pair, fiber</a:t>
            </a:r>
          </a:p>
          <a:p>
            <a:pPr lvl="1"/>
            <a:r>
              <a:rPr lang="en-US" dirty="0"/>
              <a:t>Switch Ethernet network is most common</a:t>
            </a:r>
          </a:p>
          <a:p>
            <a:r>
              <a:rPr lang="en-US" dirty="0"/>
              <a:t>MAN</a:t>
            </a:r>
          </a:p>
          <a:p>
            <a:pPr lvl="1"/>
            <a:r>
              <a:rPr lang="en-US" dirty="0"/>
              <a:t>Municipal Area Network</a:t>
            </a:r>
          </a:p>
          <a:p>
            <a:pPr lvl="1"/>
            <a:r>
              <a:rPr lang="en-US" dirty="0"/>
              <a:t>Computer network that is larger than a LAN, spanning multiple city blocks or an entire city</a:t>
            </a:r>
          </a:p>
          <a:p>
            <a:pPr lvl="1"/>
            <a:r>
              <a:rPr lang="en-US" dirty="0"/>
              <a:t>ATM, FDDI</a:t>
            </a:r>
          </a:p>
        </p:txBody>
      </p:sp>
      <p:pic>
        <p:nvPicPr>
          <p:cNvPr id="32770" name="Picture 2" descr="http://web.mst.edu/~mobildat/802.11/index_clip_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178" y="2091657"/>
            <a:ext cx="5443502" cy="415109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640AE08-37AC-1748-A482-906CEA598B57}"/>
              </a:ext>
            </a:extLst>
          </p:cNvPr>
          <p:cNvSpPr>
            <a:spLocks noGrp="1"/>
          </p:cNvSpPr>
          <p:nvPr>
            <p:ph type="sldNum" sz="quarter" idx="12"/>
          </p:nvPr>
        </p:nvSpPr>
        <p:spPr/>
        <p:txBody>
          <a:bodyPr/>
          <a:lstStyle/>
          <a:p>
            <a:fld id="{8B519047-9AFA-4A82-8069-D12132B7B90E}" type="slidenum">
              <a:rPr lang="en-US" smtClean="0"/>
              <a:t>65</a:t>
            </a:fld>
            <a:endParaRPr lang="en-US" dirty="0"/>
          </a:p>
        </p:txBody>
      </p:sp>
    </p:spTree>
    <p:extLst>
      <p:ext uri="{BB962C8B-B14F-4D97-AF65-F5344CB8AC3E}">
        <p14:creationId xmlns:p14="http://schemas.microsoft.com/office/powerpoint/2010/main" val="34471263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Network Topologies</a:t>
            </a:r>
          </a:p>
        </p:txBody>
      </p:sp>
      <p:sp>
        <p:nvSpPr>
          <p:cNvPr id="8" name="Content Placeholder 7"/>
          <p:cNvSpPr>
            <a:spLocks noGrp="1"/>
          </p:cNvSpPr>
          <p:nvPr>
            <p:ph idx="1"/>
          </p:nvPr>
        </p:nvSpPr>
        <p:spPr>
          <a:xfrm>
            <a:off x="1097280" y="1845734"/>
            <a:ext cx="4919698" cy="4023360"/>
          </a:xfrm>
        </p:spPr>
        <p:txBody>
          <a:bodyPr>
            <a:normAutofit/>
          </a:bodyPr>
          <a:lstStyle/>
          <a:p>
            <a:r>
              <a:rPr lang="en-US" dirty="0"/>
              <a:t>WAN</a:t>
            </a:r>
          </a:p>
          <a:p>
            <a:pPr lvl="1"/>
            <a:r>
              <a:rPr lang="en-US" dirty="0"/>
              <a:t>Networking technologies used to transmit data over long distances, and between different LANs, MANs and other localized computer networking architectures.</a:t>
            </a:r>
          </a:p>
          <a:p>
            <a:pPr lvl="1"/>
            <a:r>
              <a:rPr lang="en-US" dirty="0"/>
              <a:t>Internet can be considered a type of WAN</a:t>
            </a:r>
          </a:p>
          <a:p>
            <a:pPr lvl="1"/>
            <a:r>
              <a:rPr lang="en-US" dirty="0"/>
              <a:t>Often used to connect multiple data centers</a:t>
            </a:r>
          </a:p>
          <a:p>
            <a:pPr lvl="1"/>
            <a:r>
              <a:rPr lang="en-US" dirty="0"/>
              <a:t>Can provide for replication across long distances</a:t>
            </a:r>
          </a:p>
          <a:p>
            <a:r>
              <a:rPr lang="en-US" dirty="0"/>
              <a:t>NAT a specific set of private IP addresses behind a unique public IP address!</a:t>
            </a:r>
          </a:p>
        </p:txBody>
      </p:sp>
      <p:pic>
        <p:nvPicPr>
          <p:cNvPr id="33794" name="Picture 2" descr="http://www.business-voip-phone-service.com/wp-content/uploads/2012/11/MPLS-WAN-Wide-Area-Networks-Schematic-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830" y="2513456"/>
            <a:ext cx="4514850" cy="32194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BD455C1-9E85-2749-B7A6-D484D2186B91}"/>
              </a:ext>
            </a:extLst>
          </p:cNvPr>
          <p:cNvSpPr>
            <a:spLocks noGrp="1"/>
          </p:cNvSpPr>
          <p:nvPr>
            <p:ph type="sldNum" sz="quarter" idx="12"/>
          </p:nvPr>
        </p:nvSpPr>
        <p:spPr/>
        <p:txBody>
          <a:bodyPr/>
          <a:lstStyle/>
          <a:p>
            <a:fld id="{8B519047-9AFA-4A82-8069-D12132B7B90E}" type="slidenum">
              <a:rPr lang="en-US" smtClean="0"/>
              <a:t>66</a:t>
            </a:fld>
            <a:endParaRPr lang="en-US" dirty="0"/>
          </a:p>
        </p:txBody>
      </p:sp>
    </p:spTree>
    <p:extLst>
      <p:ext uri="{BB962C8B-B14F-4D97-AF65-F5344CB8AC3E}">
        <p14:creationId xmlns:p14="http://schemas.microsoft.com/office/powerpoint/2010/main" val="29379153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Transmission</a:t>
            </a:r>
          </a:p>
        </p:txBody>
      </p:sp>
      <p:sp>
        <p:nvSpPr>
          <p:cNvPr id="3" name="Content Placeholder 2"/>
          <p:cNvSpPr>
            <a:spLocks noGrp="1"/>
          </p:cNvSpPr>
          <p:nvPr>
            <p:ph idx="1"/>
          </p:nvPr>
        </p:nvSpPr>
        <p:spPr/>
        <p:txBody>
          <a:bodyPr/>
          <a:lstStyle/>
          <a:p>
            <a:r>
              <a:rPr lang="en-US" dirty="0"/>
              <a:t>Data is transmitted as electrical waves or pulses of light</a:t>
            </a:r>
          </a:p>
          <a:p>
            <a:r>
              <a:rPr lang="en-US" dirty="0"/>
              <a:t>Data is transmitted as ones or zeros</a:t>
            </a:r>
          </a:p>
          <a:p>
            <a:r>
              <a:rPr lang="en-US" dirty="0"/>
              <a:t>Analog signals consist of waves</a:t>
            </a:r>
          </a:p>
          <a:p>
            <a:r>
              <a:rPr lang="en-US" dirty="0"/>
              <a:t>Digital signals consist of on/off states</a:t>
            </a:r>
          </a:p>
          <a:p>
            <a:r>
              <a:rPr lang="en-US" dirty="0"/>
              <a:t>These waves or on/off signals represent ones and zeros</a:t>
            </a:r>
          </a:p>
          <a:p>
            <a:r>
              <a:rPr lang="en-US" dirty="0"/>
              <a:t>Ones and zeros are reconstructed to create information</a:t>
            </a:r>
          </a:p>
          <a:p>
            <a:r>
              <a:rPr lang="en-US" dirty="0"/>
              <a:t>The frequency of transmission is measured </a:t>
            </a:r>
            <a:br>
              <a:rPr lang="en-US" dirty="0"/>
            </a:br>
            <a:r>
              <a:rPr lang="en-US" dirty="0"/>
              <a:t>in Hertz (cycles per second)</a:t>
            </a:r>
          </a:p>
        </p:txBody>
      </p:sp>
      <p:pic>
        <p:nvPicPr>
          <p:cNvPr id="3074" name="Picture 2" descr="http://2.bp.blogspot.com/-YajQU8XYTAM/T_1lTdHg5oI/AAAAAAAAAxA/S-cX0hnkTJ8/s1600/analog+sign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5280" y="3325919"/>
            <a:ext cx="3200400" cy="25431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5A56E59-F314-5D4A-87EA-6970EDBCD4E5}"/>
              </a:ext>
            </a:extLst>
          </p:cNvPr>
          <p:cNvSpPr>
            <a:spLocks noGrp="1"/>
          </p:cNvSpPr>
          <p:nvPr>
            <p:ph type="sldNum" sz="quarter" idx="12"/>
          </p:nvPr>
        </p:nvSpPr>
        <p:spPr/>
        <p:txBody>
          <a:bodyPr/>
          <a:lstStyle/>
          <a:p>
            <a:fld id="{8B519047-9AFA-4A82-8069-D12132B7B90E}" type="slidenum">
              <a:rPr lang="en-US" smtClean="0"/>
              <a:t>67</a:t>
            </a:fld>
            <a:endParaRPr lang="en-US" dirty="0"/>
          </a:p>
        </p:txBody>
      </p:sp>
    </p:spTree>
    <p:extLst>
      <p:ext uri="{BB962C8B-B14F-4D97-AF65-F5344CB8AC3E}">
        <p14:creationId xmlns:p14="http://schemas.microsoft.com/office/powerpoint/2010/main" val="29034327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Pieces of information</a:t>
            </a:r>
          </a:p>
          <a:p>
            <a:r>
              <a:rPr lang="en-US" dirty="0"/>
              <a:t>Represented as bits (0 or 1) on a medium</a:t>
            </a:r>
          </a:p>
          <a:p>
            <a:r>
              <a:rPr lang="en-US" dirty="0"/>
              <a:t>8 bits make a byte</a:t>
            </a:r>
          </a:p>
          <a:p>
            <a:r>
              <a:rPr lang="en-US" dirty="0"/>
              <a:t>1 byte can represent up to 256 unique values</a:t>
            </a:r>
          </a:p>
        </p:txBody>
      </p:sp>
      <p:pic>
        <p:nvPicPr>
          <p:cNvPr id="4" name="Picture 6" descr="http://static1.squarespace.com/static/54652521e4b0045935420a6c/t/548dee03e4b0f1b25cb560d5/1418587652009/Data.jpg?format=15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756" y="3831366"/>
            <a:ext cx="5019923" cy="20377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412300539"/>
              </p:ext>
            </p:extLst>
          </p:nvPr>
        </p:nvGraphicFramePr>
        <p:xfrm>
          <a:off x="1096963" y="1846263"/>
          <a:ext cx="4938304" cy="1052868"/>
        </p:xfrm>
        <a:graphic>
          <a:graphicData uri="http://schemas.openxmlformats.org/drawingml/2006/table">
            <a:tbl>
              <a:tblPr>
                <a:tableStyleId>{5C22544A-7EE6-4342-B048-85BDC9FD1C3A}</a:tableStyleId>
              </a:tblPr>
              <a:tblGrid>
                <a:gridCol w="617288">
                  <a:extLst>
                    <a:ext uri="{9D8B030D-6E8A-4147-A177-3AD203B41FA5}">
                      <a16:colId xmlns:a16="http://schemas.microsoft.com/office/drawing/2014/main" val="20000"/>
                    </a:ext>
                  </a:extLst>
                </a:gridCol>
                <a:gridCol w="617288">
                  <a:extLst>
                    <a:ext uri="{9D8B030D-6E8A-4147-A177-3AD203B41FA5}">
                      <a16:colId xmlns:a16="http://schemas.microsoft.com/office/drawing/2014/main" val="20001"/>
                    </a:ext>
                  </a:extLst>
                </a:gridCol>
                <a:gridCol w="617288">
                  <a:extLst>
                    <a:ext uri="{9D8B030D-6E8A-4147-A177-3AD203B41FA5}">
                      <a16:colId xmlns:a16="http://schemas.microsoft.com/office/drawing/2014/main" val="20002"/>
                    </a:ext>
                  </a:extLst>
                </a:gridCol>
                <a:gridCol w="617288">
                  <a:extLst>
                    <a:ext uri="{9D8B030D-6E8A-4147-A177-3AD203B41FA5}">
                      <a16:colId xmlns:a16="http://schemas.microsoft.com/office/drawing/2014/main" val="20003"/>
                    </a:ext>
                  </a:extLst>
                </a:gridCol>
                <a:gridCol w="617288">
                  <a:extLst>
                    <a:ext uri="{9D8B030D-6E8A-4147-A177-3AD203B41FA5}">
                      <a16:colId xmlns:a16="http://schemas.microsoft.com/office/drawing/2014/main" val="20004"/>
                    </a:ext>
                  </a:extLst>
                </a:gridCol>
                <a:gridCol w="617288">
                  <a:extLst>
                    <a:ext uri="{9D8B030D-6E8A-4147-A177-3AD203B41FA5}">
                      <a16:colId xmlns:a16="http://schemas.microsoft.com/office/drawing/2014/main" val="20005"/>
                    </a:ext>
                  </a:extLst>
                </a:gridCol>
                <a:gridCol w="617288">
                  <a:extLst>
                    <a:ext uri="{9D8B030D-6E8A-4147-A177-3AD203B41FA5}">
                      <a16:colId xmlns:a16="http://schemas.microsoft.com/office/drawing/2014/main" val="20006"/>
                    </a:ext>
                  </a:extLst>
                </a:gridCol>
                <a:gridCol w="617288">
                  <a:extLst>
                    <a:ext uri="{9D8B030D-6E8A-4147-A177-3AD203B41FA5}">
                      <a16:colId xmlns:a16="http://schemas.microsoft.com/office/drawing/2014/main" val="20007"/>
                    </a:ext>
                  </a:extLst>
                </a:gridCol>
              </a:tblGrid>
              <a:tr h="350956">
                <a:tc>
                  <a:txBody>
                    <a:bodyPr/>
                    <a:lstStyle/>
                    <a:p>
                      <a:pPr algn="ctr" fontAlgn="ctr"/>
                      <a:r>
                        <a:rPr lang="en-US" sz="2000" u="none" strike="noStrike" dirty="0">
                          <a:effectLst/>
                        </a:rPr>
                        <a:t>Bit 7</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Bit 6</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Bit 5</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Bit 4</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Bit 3</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Bit 2</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Bit 1</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Bit 0</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0956">
                <a:tc>
                  <a:txBody>
                    <a:bodyPr/>
                    <a:lstStyle/>
                    <a:p>
                      <a:pPr algn="ctr" fontAlgn="ctr"/>
                      <a:r>
                        <a:rPr lang="en-US" sz="2000" u="none" strike="noStrike" dirty="0">
                          <a:effectLst/>
                        </a:rPr>
                        <a:t>2</a:t>
                      </a:r>
                      <a:r>
                        <a:rPr lang="en-US" sz="2000" u="none" strike="noStrike" baseline="30000" dirty="0">
                          <a:effectLst/>
                        </a:rPr>
                        <a:t>7</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6</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5</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4</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3</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2</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1</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0</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350956">
                <a:tc>
                  <a:txBody>
                    <a:bodyPr/>
                    <a:lstStyle/>
                    <a:p>
                      <a:pPr algn="ctr" fontAlgn="ctr"/>
                      <a:r>
                        <a:rPr lang="en-US" sz="2000" u="none" strike="noStrike" dirty="0">
                          <a:effectLst/>
                        </a:rPr>
                        <a:t>128</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64</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32</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16</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8</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4</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2</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Slide Number Placeholder 4">
            <a:extLst>
              <a:ext uri="{FF2B5EF4-FFF2-40B4-BE49-F238E27FC236}">
                <a16:creationId xmlns:a16="http://schemas.microsoft.com/office/drawing/2014/main" id="{8ED262F3-DBFC-FD4A-8B08-F01273E70FE1}"/>
              </a:ext>
            </a:extLst>
          </p:cNvPr>
          <p:cNvSpPr>
            <a:spLocks noGrp="1"/>
          </p:cNvSpPr>
          <p:nvPr>
            <p:ph type="sldNum" sz="quarter" idx="12"/>
          </p:nvPr>
        </p:nvSpPr>
        <p:spPr/>
        <p:txBody>
          <a:bodyPr/>
          <a:lstStyle/>
          <a:p>
            <a:fld id="{8B519047-9AFA-4A82-8069-D12132B7B90E}" type="slidenum">
              <a:rPr lang="en-US" smtClean="0"/>
              <a:t>68</a:t>
            </a:fld>
            <a:endParaRPr lang="en-US" dirty="0"/>
          </a:p>
        </p:txBody>
      </p:sp>
    </p:spTree>
    <p:extLst>
      <p:ext uri="{BB962C8B-B14F-4D97-AF65-F5344CB8AC3E}">
        <p14:creationId xmlns:p14="http://schemas.microsoft.com/office/powerpoint/2010/main" val="8716000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475328853"/>
              </p:ext>
            </p:extLst>
          </p:nvPr>
        </p:nvGraphicFramePr>
        <p:xfrm>
          <a:off x="1096963" y="1846263"/>
          <a:ext cx="4938304" cy="1754780"/>
        </p:xfrm>
        <a:graphic>
          <a:graphicData uri="http://schemas.openxmlformats.org/drawingml/2006/table">
            <a:tbl>
              <a:tblPr>
                <a:tableStyleId>{5C22544A-7EE6-4342-B048-85BDC9FD1C3A}</a:tableStyleId>
              </a:tblPr>
              <a:tblGrid>
                <a:gridCol w="617288">
                  <a:extLst>
                    <a:ext uri="{9D8B030D-6E8A-4147-A177-3AD203B41FA5}">
                      <a16:colId xmlns:a16="http://schemas.microsoft.com/office/drawing/2014/main" val="20000"/>
                    </a:ext>
                  </a:extLst>
                </a:gridCol>
                <a:gridCol w="617288">
                  <a:extLst>
                    <a:ext uri="{9D8B030D-6E8A-4147-A177-3AD203B41FA5}">
                      <a16:colId xmlns:a16="http://schemas.microsoft.com/office/drawing/2014/main" val="20001"/>
                    </a:ext>
                  </a:extLst>
                </a:gridCol>
                <a:gridCol w="617288">
                  <a:extLst>
                    <a:ext uri="{9D8B030D-6E8A-4147-A177-3AD203B41FA5}">
                      <a16:colId xmlns:a16="http://schemas.microsoft.com/office/drawing/2014/main" val="20002"/>
                    </a:ext>
                  </a:extLst>
                </a:gridCol>
                <a:gridCol w="617288">
                  <a:extLst>
                    <a:ext uri="{9D8B030D-6E8A-4147-A177-3AD203B41FA5}">
                      <a16:colId xmlns:a16="http://schemas.microsoft.com/office/drawing/2014/main" val="20003"/>
                    </a:ext>
                  </a:extLst>
                </a:gridCol>
                <a:gridCol w="617288">
                  <a:extLst>
                    <a:ext uri="{9D8B030D-6E8A-4147-A177-3AD203B41FA5}">
                      <a16:colId xmlns:a16="http://schemas.microsoft.com/office/drawing/2014/main" val="20004"/>
                    </a:ext>
                  </a:extLst>
                </a:gridCol>
                <a:gridCol w="617288">
                  <a:extLst>
                    <a:ext uri="{9D8B030D-6E8A-4147-A177-3AD203B41FA5}">
                      <a16:colId xmlns:a16="http://schemas.microsoft.com/office/drawing/2014/main" val="20005"/>
                    </a:ext>
                  </a:extLst>
                </a:gridCol>
                <a:gridCol w="617288">
                  <a:extLst>
                    <a:ext uri="{9D8B030D-6E8A-4147-A177-3AD203B41FA5}">
                      <a16:colId xmlns:a16="http://schemas.microsoft.com/office/drawing/2014/main" val="20006"/>
                    </a:ext>
                  </a:extLst>
                </a:gridCol>
                <a:gridCol w="617288">
                  <a:extLst>
                    <a:ext uri="{9D8B030D-6E8A-4147-A177-3AD203B41FA5}">
                      <a16:colId xmlns:a16="http://schemas.microsoft.com/office/drawing/2014/main" val="20007"/>
                    </a:ext>
                  </a:extLst>
                </a:gridCol>
              </a:tblGrid>
              <a:tr h="350956">
                <a:tc>
                  <a:txBody>
                    <a:bodyPr/>
                    <a:lstStyle/>
                    <a:p>
                      <a:pPr algn="ctr" fontAlgn="ctr"/>
                      <a:r>
                        <a:rPr lang="en-US" sz="2000" u="none" strike="noStrike" dirty="0">
                          <a:effectLst/>
                        </a:rPr>
                        <a:t>Bit 7</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Bit 6</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Bit 5</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Bit 4</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Bit 3</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Bit 2</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Bit 1</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Bit 0</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0956">
                <a:tc>
                  <a:txBody>
                    <a:bodyPr/>
                    <a:lstStyle/>
                    <a:p>
                      <a:pPr algn="ctr" fontAlgn="ctr"/>
                      <a:r>
                        <a:rPr lang="en-US" sz="2000" u="none" strike="noStrike" dirty="0">
                          <a:effectLst/>
                        </a:rPr>
                        <a:t>2</a:t>
                      </a:r>
                      <a:r>
                        <a:rPr lang="en-US" sz="2000" u="none" strike="noStrike" baseline="30000" dirty="0">
                          <a:effectLst/>
                        </a:rPr>
                        <a:t>7</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6</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5</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4</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3</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2</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1</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0</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350956">
                <a:tc>
                  <a:txBody>
                    <a:bodyPr/>
                    <a:lstStyle/>
                    <a:p>
                      <a:pPr algn="ctr" fontAlgn="ctr"/>
                      <a:r>
                        <a:rPr lang="en-US" sz="2000" u="none" strike="noStrike" dirty="0">
                          <a:effectLst/>
                        </a:rPr>
                        <a:t>128</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64</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32</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16</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8</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4</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2</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0956">
                <a:tc>
                  <a:txBody>
                    <a:bodyPr/>
                    <a:lstStyle/>
                    <a:p>
                      <a:pPr algn="ctr" fontAlgn="ctr"/>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3"/>
                  </a:ext>
                </a:extLst>
              </a:tr>
              <a:tr h="350956">
                <a:tc>
                  <a:txBody>
                    <a:bodyPr/>
                    <a:lstStyle/>
                    <a:p>
                      <a:pPr algn="ctr" fontAlgn="ctr"/>
                      <a:r>
                        <a:rPr lang="en-US" sz="2000" u="none" strike="noStrike" dirty="0">
                          <a:effectLst/>
                        </a:rPr>
                        <a:t>128</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32</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16</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Content Placeholder 8"/>
          <p:cNvSpPr>
            <a:spLocks noGrp="1"/>
          </p:cNvSpPr>
          <p:nvPr>
            <p:ph sz="half" idx="2"/>
          </p:nvPr>
        </p:nvSpPr>
        <p:spPr>
          <a:xfrm>
            <a:off x="1097507" y="3831365"/>
            <a:ext cx="4937760" cy="2037727"/>
          </a:xfrm>
        </p:spPr>
        <p:txBody>
          <a:bodyPr/>
          <a:lstStyle/>
          <a:p>
            <a:endParaRPr lang="en-US" dirty="0"/>
          </a:p>
          <a:p>
            <a:r>
              <a:rPr lang="en-US" dirty="0"/>
              <a:t>Binary Value: 10110001</a:t>
            </a:r>
          </a:p>
          <a:p>
            <a:r>
              <a:rPr lang="en-US" dirty="0"/>
              <a:t>Decimal Value: 128+32+16+1</a:t>
            </a:r>
          </a:p>
          <a:p>
            <a:r>
              <a:rPr lang="en-US" dirty="0"/>
              <a:t>Final Value: 177</a:t>
            </a:r>
          </a:p>
        </p:txBody>
      </p:sp>
      <p:pic>
        <p:nvPicPr>
          <p:cNvPr id="4" name="Picture 6" descr="http://static1.squarespace.com/static/54652521e4b0045935420a6c/t/548dee03e4b0f1b25cb560d5/1418587652009/Data.jpg?format=15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756" y="3831366"/>
            <a:ext cx="5019923" cy="203772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FE55CD4-CA28-D44E-A181-63C94F5FD0E1}"/>
              </a:ext>
            </a:extLst>
          </p:cNvPr>
          <p:cNvSpPr>
            <a:spLocks noGrp="1"/>
          </p:cNvSpPr>
          <p:nvPr>
            <p:ph type="sldNum" sz="quarter" idx="12"/>
          </p:nvPr>
        </p:nvSpPr>
        <p:spPr/>
        <p:txBody>
          <a:bodyPr/>
          <a:lstStyle/>
          <a:p>
            <a:fld id="{8B519047-9AFA-4A82-8069-D12132B7B90E}" type="slidenum">
              <a:rPr lang="en-US" smtClean="0"/>
              <a:t>69</a:t>
            </a:fld>
            <a:endParaRPr lang="en-US" dirty="0"/>
          </a:p>
        </p:txBody>
      </p:sp>
    </p:spTree>
    <p:extLst>
      <p:ext uri="{BB962C8B-B14F-4D97-AF65-F5344CB8AC3E}">
        <p14:creationId xmlns:p14="http://schemas.microsoft.com/office/powerpoint/2010/main" val="2547800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a:t>
            </a:r>
          </a:p>
        </p:txBody>
      </p:sp>
      <p:sp>
        <p:nvSpPr>
          <p:cNvPr id="3" name="Content Placeholder 2"/>
          <p:cNvSpPr>
            <a:spLocks noGrp="1"/>
          </p:cNvSpPr>
          <p:nvPr>
            <p:ph idx="1"/>
          </p:nvPr>
        </p:nvSpPr>
        <p:spPr>
          <a:xfrm>
            <a:off x="1097280" y="1845733"/>
            <a:ext cx="9527177" cy="4360513"/>
          </a:xfrm>
        </p:spPr>
        <p:txBody>
          <a:bodyPr>
            <a:normAutofit/>
          </a:bodyPr>
          <a:lstStyle/>
          <a:p>
            <a:r>
              <a:rPr lang="en-US" dirty="0"/>
              <a:t>Regular and punctual attendance is expected.  This course will follow attendance guidelines set forth in the Class Attendance Policy and Procedure section of the university catalog.  Any in-class exercises must be done in class and are not available for make-up.</a:t>
            </a:r>
          </a:p>
          <a:p>
            <a:endParaRPr lang="en-US" b="1" dirty="0"/>
          </a:p>
          <a:p>
            <a:r>
              <a:rPr lang="en-US" dirty="0">
                <a:hlinkClick r:id="rId2"/>
              </a:rPr>
              <a:t>University Class Attendance Policy</a:t>
            </a:r>
            <a:endParaRPr lang="en-US" dirty="0"/>
          </a:p>
          <a:p>
            <a:endParaRPr lang="en-US" dirty="0"/>
          </a:p>
          <a:p>
            <a:r>
              <a:rPr lang="en-US" dirty="0"/>
              <a:t>ATTENDANCE POINT/GRADE SUMMARY</a:t>
            </a:r>
          </a:p>
          <a:p>
            <a:r>
              <a:rPr lang="en-US" dirty="0"/>
              <a:t>3 Points per class – 28 class periods – 84 points total (5.3% of total grade)</a:t>
            </a:r>
          </a:p>
          <a:p>
            <a:pPr marL="0" indent="0">
              <a:buNone/>
            </a:pPr>
            <a:endParaRPr lang="en-US" dirty="0"/>
          </a:p>
        </p:txBody>
      </p:sp>
      <p:sp>
        <p:nvSpPr>
          <p:cNvPr id="4" name="Slide Number Placeholder 3">
            <a:extLst>
              <a:ext uri="{FF2B5EF4-FFF2-40B4-BE49-F238E27FC236}">
                <a16:creationId xmlns:a16="http://schemas.microsoft.com/office/drawing/2014/main" id="{79B4978C-AFD1-CD4B-B8D0-839C6F8899D5}"/>
              </a:ext>
            </a:extLst>
          </p:cNvPr>
          <p:cNvSpPr>
            <a:spLocks noGrp="1"/>
          </p:cNvSpPr>
          <p:nvPr>
            <p:ph type="sldNum" sz="quarter" idx="12"/>
          </p:nvPr>
        </p:nvSpPr>
        <p:spPr/>
        <p:txBody>
          <a:bodyPr/>
          <a:lstStyle/>
          <a:p>
            <a:fld id="{8B519047-9AFA-4A82-8069-D12132B7B90E}" type="slidenum">
              <a:rPr lang="en-US" smtClean="0"/>
              <a:t>7</a:t>
            </a:fld>
            <a:endParaRPr lang="en-US" dirty="0"/>
          </a:p>
        </p:txBody>
      </p:sp>
    </p:spTree>
    <p:extLst>
      <p:ext uri="{BB962C8B-B14F-4D97-AF65-F5344CB8AC3E}">
        <p14:creationId xmlns:p14="http://schemas.microsoft.com/office/powerpoint/2010/main" val="20895837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Addresses</a:t>
            </a:r>
          </a:p>
        </p:txBody>
      </p:sp>
      <p:sp>
        <p:nvSpPr>
          <p:cNvPr id="3" name="Content Placeholder 2"/>
          <p:cNvSpPr>
            <a:spLocks noGrp="1"/>
          </p:cNvSpPr>
          <p:nvPr>
            <p:ph idx="1"/>
          </p:nvPr>
        </p:nvSpPr>
        <p:spPr>
          <a:xfrm>
            <a:off x="1097280" y="1845733"/>
            <a:ext cx="10058400" cy="4632887"/>
          </a:xfrm>
        </p:spPr>
        <p:txBody>
          <a:bodyPr>
            <a:normAutofit/>
          </a:bodyPr>
          <a:lstStyle/>
          <a:p>
            <a:r>
              <a:rPr lang="en-US" sz="2800" dirty="0"/>
              <a:t>IPv4 – Dotted decimal notation</a:t>
            </a:r>
          </a:p>
          <a:p>
            <a:pPr lvl="1"/>
            <a:r>
              <a:rPr lang="en-US" sz="2400" dirty="0"/>
              <a:t>192.168.0.1/24</a:t>
            </a:r>
          </a:p>
          <a:p>
            <a:pPr lvl="1"/>
            <a:r>
              <a:rPr lang="en-US" sz="2400" dirty="0"/>
              <a:t>2^32 addresses (4,294,967,296)</a:t>
            </a:r>
          </a:p>
          <a:p>
            <a:pPr lvl="1"/>
            <a:r>
              <a:rPr lang="en-US" sz="2400" dirty="0"/>
              <a:t>Four 8-bit integers</a:t>
            </a:r>
          </a:p>
          <a:p>
            <a:pPr lvl="1"/>
            <a:r>
              <a:rPr lang="en-US" sz="2400" dirty="0"/>
              <a:t>Private ranges</a:t>
            </a:r>
          </a:p>
          <a:p>
            <a:pPr lvl="2"/>
            <a:r>
              <a:rPr lang="en-US" sz="1800" dirty="0"/>
              <a:t>10.0.0.0/8</a:t>
            </a:r>
          </a:p>
          <a:p>
            <a:pPr lvl="3"/>
            <a:r>
              <a:rPr lang="en-US" sz="1800" dirty="0"/>
              <a:t>10.0.0.0-10.255.255.255</a:t>
            </a:r>
          </a:p>
          <a:p>
            <a:pPr lvl="2"/>
            <a:r>
              <a:rPr lang="en-US" sz="1800" dirty="0"/>
              <a:t>172.16.0.0/12</a:t>
            </a:r>
          </a:p>
          <a:p>
            <a:pPr lvl="3"/>
            <a:r>
              <a:rPr lang="en-US" sz="1800" dirty="0"/>
              <a:t>172.16.0.0-172.31.255.255</a:t>
            </a:r>
          </a:p>
          <a:p>
            <a:pPr lvl="2"/>
            <a:r>
              <a:rPr lang="en-US" sz="1800" dirty="0"/>
              <a:t>192.168.0.0/16</a:t>
            </a:r>
          </a:p>
          <a:p>
            <a:pPr lvl="3"/>
            <a:r>
              <a:rPr lang="en-US" sz="1800" dirty="0"/>
              <a:t>192.168.0.0-192.168.255.255</a:t>
            </a:r>
          </a:p>
        </p:txBody>
      </p:sp>
      <p:pic>
        <p:nvPicPr>
          <p:cNvPr id="6146" name="Picture 2" descr="http://www.hotspotshield.com/lp/learn/what-is-ip-address/img/pic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1468" y="3407229"/>
            <a:ext cx="5024212" cy="246186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A4B12FD-F946-E44C-87B9-BE32A4CF3124}"/>
              </a:ext>
            </a:extLst>
          </p:cNvPr>
          <p:cNvSpPr>
            <a:spLocks noGrp="1"/>
          </p:cNvSpPr>
          <p:nvPr>
            <p:ph type="sldNum" sz="quarter" idx="12"/>
          </p:nvPr>
        </p:nvSpPr>
        <p:spPr/>
        <p:txBody>
          <a:bodyPr/>
          <a:lstStyle/>
          <a:p>
            <a:fld id="{8B519047-9AFA-4A82-8069-D12132B7B90E}" type="slidenum">
              <a:rPr lang="en-US" smtClean="0"/>
              <a:t>70</a:t>
            </a:fld>
            <a:endParaRPr lang="en-US" dirty="0"/>
          </a:p>
        </p:txBody>
      </p:sp>
    </p:spTree>
    <p:extLst>
      <p:ext uri="{BB962C8B-B14F-4D97-AF65-F5344CB8AC3E}">
        <p14:creationId xmlns:p14="http://schemas.microsoft.com/office/powerpoint/2010/main" val="11322862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Addresses</a:t>
            </a:r>
          </a:p>
        </p:txBody>
      </p:sp>
      <p:sp>
        <p:nvSpPr>
          <p:cNvPr id="3" name="Content Placeholder 2"/>
          <p:cNvSpPr>
            <a:spLocks noGrp="1"/>
          </p:cNvSpPr>
          <p:nvPr>
            <p:ph idx="1"/>
          </p:nvPr>
        </p:nvSpPr>
        <p:spPr/>
        <p:txBody>
          <a:bodyPr/>
          <a:lstStyle/>
          <a:p>
            <a:r>
              <a:rPr lang="en-US" dirty="0"/>
              <a:t>IPv6 – Hexadecimal notation</a:t>
            </a:r>
          </a:p>
          <a:p>
            <a:pPr lvl="1"/>
            <a:r>
              <a:rPr lang="en-US" dirty="0"/>
              <a:t>2001:0000:0000:0000:0000:7a11:a1e:cafe/32 (2001::7a11:a1e:cafe/32)</a:t>
            </a:r>
          </a:p>
          <a:p>
            <a:pPr lvl="1"/>
            <a:r>
              <a:rPr lang="en-US" dirty="0"/>
              <a:t>2^128 addresses (340,282,366,920,938,463,463,374,607,431,768,211,456)</a:t>
            </a:r>
          </a:p>
          <a:p>
            <a:pPr lvl="1"/>
            <a:r>
              <a:rPr lang="en-US" dirty="0"/>
              <a:t>Eight groups of four hexadecimal digits</a:t>
            </a:r>
          </a:p>
          <a:p>
            <a:pPr lvl="1"/>
            <a:r>
              <a:rPr lang="en-US" dirty="0"/>
              <a:t>Values between 0-F</a:t>
            </a:r>
          </a:p>
        </p:txBody>
      </p:sp>
      <p:pic>
        <p:nvPicPr>
          <p:cNvPr id="7170" name="Picture 2" descr="https://upload.wikimedia.org/wikipedia/commons/thumb/1/15/Ipv6_address.svg/300px-Ipv6_addres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428" y="3091543"/>
            <a:ext cx="4629252" cy="27775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146AEC1-FFD0-794D-AF93-4C1847EA9817}"/>
              </a:ext>
            </a:extLst>
          </p:cNvPr>
          <p:cNvSpPr>
            <a:spLocks noGrp="1"/>
          </p:cNvSpPr>
          <p:nvPr>
            <p:ph type="sldNum" sz="quarter" idx="12"/>
          </p:nvPr>
        </p:nvSpPr>
        <p:spPr/>
        <p:txBody>
          <a:bodyPr/>
          <a:lstStyle/>
          <a:p>
            <a:fld id="{8B519047-9AFA-4A82-8069-D12132B7B90E}" type="slidenum">
              <a:rPr lang="en-US" smtClean="0"/>
              <a:t>71</a:t>
            </a:fld>
            <a:endParaRPr lang="en-US" dirty="0"/>
          </a:p>
        </p:txBody>
      </p:sp>
    </p:spTree>
    <p:extLst>
      <p:ext uri="{BB962C8B-B14F-4D97-AF65-F5344CB8AC3E}">
        <p14:creationId xmlns:p14="http://schemas.microsoft.com/office/powerpoint/2010/main" val="34762056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Addresses</a:t>
            </a:r>
          </a:p>
        </p:txBody>
      </p:sp>
      <p:sp>
        <p:nvSpPr>
          <p:cNvPr id="3" name="Content Placeholder 2"/>
          <p:cNvSpPr>
            <a:spLocks noGrp="1"/>
          </p:cNvSpPr>
          <p:nvPr>
            <p:ph idx="1"/>
          </p:nvPr>
        </p:nvSpPr>
        <p:spPr>
          <a:xfrm>
            <a:off x="1097280" y="1845733"/>
            <a:ext cx="10058400" cy="4632887"/>
          </a:xfrm>
        </p:spPr>
        <p:txBody>
          <a:bodyPr>
            <a:normAutofit/>
          </a:bodyPr>
          <a:lstStyle/>
          <a:p>
            <a:r>
              <a:rPr lang="en-US" sz="2800" dirty="0"/>
              <a:t>IPv4 – Dotted decimal notation</a:t>
            </a:r>
          </a:p>
        </p:txBody>
      </p:sp>
      <p:pic>
        <p:nvPicPr>
          <p:cNvPr id="5" name="Picture 4"/>
          <p:cNvPicPr>
            <a:picLocks noChangeAspect="1"/>
          </p:cNvPicPr>
          <p:nvPr/>
        </p:nvPicPr>
        <p:blipFill>
          <a:blip r:embed="rId2"/>
          <a:stretch>
            <a:fillRect/>
          </a:stretch>
        </p:blipFill>
        <p:spPr>
          <a:xfrm>
            <a:off x="2024491" y="2258558"/>
            <a:ext cx="8203978" cy="3807235"/>
          </a:xfrm>
          <a:prstGeom prst="rect">
            <a:avLst/>
          </a:prstGeom>
        </p:spPr>
      </p:pic>
      <p:sp>
        <p:nvSpPr>
          <p:cNvPr id="4" name="Slide Number Placeholder 3">
            <a:extLst>
              <a:ext uri="{FF2B5EF4-FFF2-40B4-BE49-F238E27FC236}">
                <a16:creationId xmlns:a16="http://schemas.microsoft.com/office/drawing/2014/main" id="{8AE9CE21-8F5F-D24A-9969-F5752CAE9036}"/>
              </a:ext>
            </a:extLst>
          </p:cNvPr>
          <p:cNvSpPr>
            <a:spLocks noGrp="1"/>
          </p:cNvSpPr>
          <p:nvPr>
            <p:ph type="sldNum" sz="quarter" idx="12"/>
          </p:nvPr>
        </p:nvSpPr>
        <p:spPr/>
        <p:txBody>
          <a:bodyPr/>
          <a:lstStyle/>
          <a:p>
            <a:fld id="{8B519047-9AFA-4A82-8069-D12132B7B90E}" type="slidenum">
              <a:rPr lang="en-US" smtClean="0"/>
              <a:t>72</a:t>
            </a:fld>
            <a:endParaRPr lang="en-US" dirty="0"/>
          </a:p>
        </p:txBody>
      </p:sp>
    </p:spTree>
    <p:extLst>
      <p:ext uri="{BB962C8B-B14F-4D97-AF65-F5344CB8AC3E}">
        <p14:creationId xmlns:p14="http://schemas.microsoft.com/office/powerpoint/2010/main" val="35803751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Addresses - Classful</a:t>
            </a:r>
          </a:p>
        </p:txBody>
      </p:sp>
      <p:sp>
        <p:nvSpPr>
          <p:cNvPr id="3" name="Content Placeholder 2"/>
          <p:cNvSpPr>
            <a:spLocks noGrp="1"/>
          </p:cNvSpPr>
          <p:nvPr>
            <p:ph idx="1"/>
          </p:nvPr>
        </p:nvSpPr>
        <p:spPr>
          <a:xfrm>
            <a:off x="1097280" y="1845733"/>
            <a:ext cx="10058400" cy="4632887"/>
          </a:xfrm>
        </p:spPr>
        <p:txBody>
          <a:bodyPr>
            <a:normAutofit/>
          </a:bodyPr>
          <a:lstStyle/>
          <a:p>
            <a:r>
              <a:rPr lang="en-US" sz="2800" dirty="0"/>
              <a:t>IPv4 – Dotted decimal notation</a:t>
            </a:r>
          </a:p>
        </p:txBody>
      </p:sp>
      <p:pic>
        <p:nvPicPr>
          <p:cNvPr id="4098" name="Picture 2" descr="http://www.tcpipguide.com/free/diagrams/ipclass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436" y="2214226"/>
            <a:ext cx="7936088" cy="38958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5117BC2-F998-1543-9610-F8ED833EE8D4}"/>
              </a:ext>
            </a:extLst>
          </p:cNvPr>
          <p:cNvSpPr>
            <a:spLocks noGrp="1"/>
          </p:cNvSpPr>
          <p:nvPr>
            <p:ph type="sldNum" sz="quarter" idx="12"/>
          </p:nvPr>
        </p:nvSpPr>
        <p:spPr/>
        <p:txBody>
          <a:bodyPr/>
          <a:lstStyle/>
          <a:p>
            <a:fld id="{8B519047-9AFA-4A82-8069-D12132B7B90E}" type="slidenum">
              <a:rPr lang="en-US" smtClean="0"/>
              <a:t>73</a:t>
            </a:fld>
            <a:endParaRPr lang="en-US" dirty="0"/>
          </a:p>
        </p:txBody>
      </p:sp>
    </p:spTree>
    <p:extLst>
      <p:ext uri="{BB962C8B-B14F-4D97-AF65-F5344CB8AC3E}">
        <p14:creationId xmlns:p14="http://schemas.microsoft.com/office/powerpoint/2010/main" val="3365055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Addresses - Classless</a:t>
            </a:r>
          </a:p>
        </p:txBody>
      </p:sp>
      <p:sp>
        <p:nvSpPr>
          <p:cNvPr id="3" name="Content Placeholder 2"/>
          <p:cNvSpPr>
            <a:spLocks noGrp="1"/>
          </p:cNvSpPr>
          <p:nvPr>
            <p:ph idx="1"/>
          </p:nvPr>
        </p:nvSpPr>
        <p:spPr/>
        <p:txBody>
          <a:bodyPr/>
          <a:lstStyle/>
          <a:p>
            <a:r>
              <a:rPr lang="en-US" dirty="0"/>
              <a:t>Classless Inter-Domain Routing (CIDR)</a:t>
            </a:r>
          </a:p>
          <a:p>
            <a:pPr lvl="1"/>
            <a:r>
              <a:rPr lang="en-US" dirty="0"/>
              <a:t>Based on variable length subnet masking (VLSM)</a:t>
            </a:r>
          </a:p>
          <a:p>
            <a:pPr lvl="1"/>
            <a:r>
              <a:rPr lang="en-US" dirty="0"/>
              <a:t>Allows a network to be divided in to variously sized subnets</a:t>
            </a:r>
          </a:p>
          <a:p>
            <a:pPr lvl="1"/>
            <a:r>
              <a:rPr lang="en-US" dirty="0"/>
              <a:t>Introduced CIDR notation</a:t>
            </a:r>
          </a:p>
          <a:p>
            <a:pPr lvl="2"/>
            <a:r>
              <a:rPr lang="en-US" sz="1600" dirty="0"/>
              <a:t>Network ID followed by </a:t>
            </a:r>
            <a:r>
              <a:rPr lang="en-US" sz="1600" dirty="0" err="1"/>
              <a:t>hostmask</a:t>
            </a:r>
            <a:endParaRPr lang="en-US" sz="1600" dirty="0"/>
          </a:p>
          <a:p>
            <a:pPr lvl="2"/>
            <a:r>
              <a:rPr lang="en-US" sz="1600" dirty="0"/>
              <a:t>192.168.0.0/24</a:t>
            </a:r>
          </a:p>
          <a:p>
            <a:pPr lvl="1"/>
            <a:r>
              <a:rPr lang="en-US" dirty="0"/>
              <a:t>Provides for </a:t>
            </a:r>
            <a:r>
              <a:rPr lang="en-US" dirty="0" err="1"/>
              <a:t>subnetting</a:t>
            </a:r>
            <a:endParaRPr lang="en-US" dirty="0"/>
          </a:p>
          <a:p>
            <a:pPr lvl="2"/>
            <a:r>
              <a:rPr lang="en-US" sz="1600" dirty="0"/>
              <a:t>Create subnets within larger address block</a:t>
            </a:r>
          </a:p>
          <a:p>
            <a:pPr lvl="1"/>
            <a:r>
              <a:rPr lang="en-US" dirty="0"/>
              <a:t>Reduces routing table entries</a:t>
            </a:r>
          </a:p>
          <a:p>
            <a:pPr lvl="2"/>
            <a:r>
              <a:rPr lang="en-US" sz="1600" dirty="0"/>
              <a:t>Multiple consecutive route entries can be combined into “</a:t>
            </a:r>
            <a:r>
              <a:rPr lang="en-US" sz="1600" dirty="0" err="1"/>
              <a:t>supernets</a:t>
            </a:r>
            <a:r>
              <a:rPr lang="en-US" sz="1600" dirty="0"/>
              <a:t>”</a:t>
            </a:r>
          </a:p>
          <a:p>
            <a:pPr lvl="1"/>
            <a:r>
              <a:rPr lang="en-US" dirty="0"/>
              <a:t>CIDR Calculator</a:t>
            </a:r>
          </a:p>
          <a:p>
            <a:pPr lvl="2"/>
            <a:r>
              <a:rPr lang="en-US" sz="1600" dirty="0">
                <a:hlinkClick r:id="rId2"/>
              </a:rPr>
              <a:t>http://www.subnet-calculator.com/cidr.php</a:t>
            </a:r>
            <a:endParaRPr lang="en-US" sz="1600" dirty="0"/>
          </a:p>
        </p:txBody>
      </p:sp>
      <p:sp>
        <p:nvSpPr>
          <p:cNvPr id="4" name="Slide Number Placeholder 3"/>
          <p:cNvSpPr>
            <a:spLocks noGrp="1"/>
          </p:cNvSpPr>
          <p:nvPr>
            <p:ph type="sldNum" sz="quarter" idx="12"/>
          </p:nvPr>
        </p:nvSpPr>
        <p:spPr/>
        <p:txBody>
          <a:bodyPr/>
          <a:lstStyle/>
          <a:p>
            <a:pPr>
              <a:defRPr/>
            </a:pPr>
            <a:fld id="{1637E1F4-4EF9-41A6-B6D2-C24FD158F28A}" type="slidenum">
              <a:rPr lang="en-US" altLang="en-US" smtClean="0"/>
              <a:pPr>
                <a:defRPr/>
              </a:pPr>
              <a:t>74</a:t>
            </a:fld>
            <a:endParaRPr lang="en-US" altLang="en-US"/>
          </a:p>
        </p:txBody>
      </p:sp>
      <p:pic>
        <p:nvPicPr>
          <p:cNvPr id="10242" name="Picture 2" descr="http://ipnationblog.com/wp-content/uploads/2015/03/A_Quick_TCP-IP_Prim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2256" y="3611828"/>
            <a:ext cx="3273424" cy="225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8214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Subnetting</a:t>
            </a:r>
            <a:endParaRPr lang="en-US" dirty="0"/>
          </a:p>
        </p:txBody>
      </p:sp>
      <p:sp>
        <p:nvSpPr>
          <p:cNvPr id="3" name="Content Placeholder 2"/>
          <p:cNvSpPr>
            <a:spLocks noGrp="1"/>
          </p:cNvSpPr>
          <p:nvPr>
            <p:ph idx="1"/>
          </p:nvPr>
        </p:nvSpPr>
        <p:spPr/>
        <p:txBody>
          <a:bodyPr/>
          <a:lstStyle/>
          <a:p>
            <a:r>
              <a:rPr lang="en-US" dirty="0"/>
              <a:t>A subnet is an identifiably separate part of an organizations network.</a:t>
            </a:r>
          </a:p>
          <a:p>
            <a:r>
              <a:rPr lang="en-US" dirty="0"/>
              <a:t>Created by dividing the host identifier into an additional network identifier.</a:t>
            </a:r>
          </a:p>
          <a:p>
            <a:r>
              <a:rPr lang="en-US" dirty="0"/>
              <a:t>Subnets will have their own routing and broadcast addresses.</a:t>
            </a:r>
          </a:p>
        </p:txBody>
      </p:sp>
      <p:pic>
        <p:nvPicPr>
          <p:cNvPr id="1026" name="Picture 2" descr="https://upload.wikimedia.org/wikipedia/commons/thumb/e/e5/Subnetting_operation.svg/394px-Subnetting_opera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446" y="3657600"/>
            <a:ext cx="7643234" cy="221149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68A2611-36CA-0C43-A71B-216D7528DB1B}"/>
              </a:ext>
            </a:extLst>
          </p:cNvPr>
          <p:cNvSpPr>
            <a:spLocks noGrp="1"/>
          </p:cNvSpPr>
          <p:nvPr>
            <p:ph type="sldNum" sz="quarter" idx="12"/>
          </p:nvPr>
        </p:nvSpPr>
        <p:spPr/>
        <p:txBody>
          <a:bodyPr/>
          <a:lstStyle/>
          <a:p>
            <a:fld id="{8B519047-9AFA-4A82-8069-D12132B7B90E}" type="slidenum">
              <a:rPr lang="en-US" smtClean="0"/>
              <a:t>75</a:t>
            </a:fld>
            <a:endParaRPr lang="en-US" dirty="0"/>
          </a:p>
        </p:txBody>
      </p:sp>
    </p:spTree>
    <p:extLst>
      <p:ext uri="{BB962C8B-B14F-4D97-AF65-F5344CB8AC3E}">
        <p14:creationId xmlns:p14="http://schemas.microsoft.com/office/powerpoint/2010/main" val="18015128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Subnetting</a:t>
            </a:r>
            <a:endParaRPr lang="en-US" dirty="0"/>
          </a:p>
        </p:txBody>
      </p:sp>
      <p:sp>
        <p:nvSpPr>
          <p:cNvPr id="3" name="Content Placeholder 2"/>
          <p:cNvSpPr>
            <a:spLocks noGrp="1"/>
          </p:cNvSpPr>
          <p:nvPr>
            <p:ph idx="1"/>
          </p:nvPr>
        </p:nvSpPr>
        <p:spPr/>
        <p:txBody>
          <a:bodyPr/>
          <a:lstStyle/>
          <a:p>
            <a:r>
              <a:rPr lang="en-US" dirty="0"/>
              <a:t>Subnet masks perform a bitwise AND operation to any IP address to find the routing prefix.</a:t>
            </a:r>
          </a:p>
          <a:p>
            <a:r>
              <a:rPr lang="en-US" dirty="0"/>
              <a:t>Subnet masks are often written in dot-decimal notation or CIDR notation</a:t>
            </a:r>
          </a:p>
          <a:p>
            <a:pPr lvl="1"/>
            <a:r>
              <a:rPr lang="en-US" dirty="0"/>
              <a:t>IP: 192.168.5.130 - </a:t>
            </a:r>
            <a:r>
              <a:rPr lang="en-US" dirty="0" err="1"/>
              <a:t>Hostmask</a:t>
            </a:r>
            <a:r>
              <a:rPr lang="en-US" dirty="0"/>
              <a:t>: 255.255.255.0</a:t>
            </a:r>
          </a:p>
          <a:p>
            <a:pPr lvl="1"/>
            <a:r>
              <a:rPr lang="en-US" dirty="0"/>
              <a:t>CIDR: 192.168.5.130/24</a:t>
            </a:r>
          </a:p>
          <a:p>
            <a:endParaRPr lang="en-US" dirty="0"/>
          </a:p>
        </p:txBody>
      </p:sp>
      <p:graphicFrame>
        <p:nvGraphicFramePr>
          <p:cNvPr id="5" name="Table 4"/>
          <p:cNvGraphicFramePr>
            <a:graphicFrameLocks noGrp="1"/>
          </p:cNvGraphicFramePr>
          <p:nvPr/>
        </p:nvGraphicFramePr>
        <p:xfrm>
          <a:off x="1097280" y="3397955"/>
          <a:ext cx="10058400" cy="2471140"/>
        </p:xfrm>
        <a:graphic>
          <a:graphicData uri="http://schemas.openxmlformats.org/drawingml/2006/table">
            <a:tbl>
              <a:tblPr>
                <a:tableStyleId>{5C22544A-7EE6-4342-B048-85BDC9FD1C3A}</a:tableStyleId>
              </a:tblPr>
              <a:tblGrid>
                <a:gridCol w="2261445">
                  <a:extLst>
                    <a:ext uri="{9D8B030D-6E8A-4147-A177-3AD203B41FA5}">
                      <a16:colId xmlns:a16="http://schemas.microsoft.com/office/drawing/2014/main" val="20000"/>
                    </a:ext>
                  </a:extLst>
                </a:gridCol>
                <a:gridCol w="4272564">
                  <a:extLst>
                    <a:ext uri="{9D8B030D-6E8A-4147-A177-3AD203B41FA5}">
                      <a16:colId xmlns:a16="http://schemas.microsoft.com/office/drawing/2014/main" val="20001"/>
                    </a:ext>
                  </a:extLst>
                </a:gridCol>
                <a:gridCol w="3524391">
                  <a:extLst>
                    <a:ext uri="{9D8B030D-6E8A-4147-A177-3AD203B41FA5}">
                      <a16:colId xmlns:a16="http://schemas.microsoft.com/office/drawing/2014/main" val="20002"/>
                    </a:ext>
                  </a:extLst>
                </a:gridCol>
              </a:tblGrid>
              <a:tr h="494228">
                <a:tc>
                  <a:txBody>
                    <a:bodyPr/>
                    <a:lstStyle/>
                    <a:p>
                      <a:pPr algn="ctr" fontAlgn="ctr"/>
                      <a:endParaRPr lang="en-US" sz="2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dirty="0">
                          <a:effectLst/>
                        </a:rPr>
                        <a:t>Binary Form</a:t>
                      </a:r>
                      <a:endParaRPr lang="en-US" sz="2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dirty="0">
                          <a:effectLst/>
                        </a:rPr>
                        <a:t>Dot-decimal notation</a:t>
                      </a:r>
                      <a:endParaRPr lang="en-US" sz="2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4228">
                <a:tc>
                  <a:txBody>
                    <a:bodyPr/>
                    <a:lstStyle/>
                    <a:p>
                      <a:pPr algn="l" fontAlgn="ctr"/>
                      <a:r>
                        <a:rPr lang="en-US" sz="2400" u="none" strike="noStrike" dirty="0">
                          <a:effectLst/>
                        </a:rPr>
                        <a:t>  IP address</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11000000.10101000.00000101.10000010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  192.168.5.130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4228">
                <a:tc>
                  <a:txBody>
                    <a:bodyPr/>
                    <a:lstStyle/>
                    <a:p>
                      <a:pPr algn="l" fontAlgn="ctr"/>
                      <a:r>
                        <a:rPr lang="en-US" sz="2400" u="none" strike="noStrike" dirty="0">
                          <a:effectLst/>
                        </a:rPr>
                        <a:t>  Subnet mask</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11111111.11111111.11111111.00000000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  255.255.255.0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94228">
                <a:tc>
                  <a:txBody>
                    <a:bodyPr/>
                    <a:lstStyle/>
                    <a:p>
                      <a:pPr algn="l" fontAlgn="ctr"/>
                      <a:r>
                        <a:rPr lang="en-US" sz="2400" u="none" strike="noStrike" dirty="0">
                          <a:effectLst/>
                        </a:rPr>
                        <a:t>  Network prefix</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11000000.10101000.00000101.00000000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  192.168.5.0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4228">
                <a:tc>
                  <a:txBody>
                    <a:bodyPr/>
                    <a:lstStyle/>
                    <a:p>
                      <a:pPr algn="l" fontAlgn="ctr"/>
                      <a:r>
                        <a:rPr lang="en-US" sz="2400" u="none" strike="noStrike" dirty="0">
                          <a:effectLst/>
                        </a:rPr>
                        <a:t>  Host part</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00000000.00000000.00000000.10000010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  0.0.0.130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7460800B-3684-544B-97A2-5B177ECCE6B3}"/>
              </a:ext>
            </a:extLst>
          </p:cNvPr>
          <p:cNvSpPr>
            <a:spLocks noGrp="1"/>
          </p:cNvSpPr>
          <p:nvPr>
            <p:ph type="sldNum" sz="quarter" idx="12"/>
          </p:nvPr>
        </p:nvSpPr>
        <p:spPr/>
        <p:txBody>
          <a:bodyPr/>
          <a:lstStyle/>
          <a:p>
            <a:fld id="{8B519047-9AFA-4A82-8069-D12132B7B90E}" type="slidenum">
              <a:rPr lang="en-US" smtClean="0"/>
              <a:t>76</a:t>
            </a:fld>
            <a:endParaRPr lang="en-US" dirty="0"/>
          </a:p>
        </p:txBody>
      </p:sp>
    </p:spTree>
    <p:extLst>
      <p:ext uri="{BB962C8B-B14F-4D97-AF65-F5344CB8AC3E}">
        <p14:creationId xmlns:p14="http://schemas.microsoft.com/office/powerpoint/2010/main" val="42784129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Networks</a:t>
            </a:r>
          </a:p>
        </p:txBody>
      </p:sp>
      <p:sp>
        <p:nvSpPr>
          <p:cNvPr id="3" name="Content Placeholder 2"/>
          <p:cNvSpPr>
            <a:spLocks noGrp="1"/>
          </p:cNvSpPr>
          <p:nvPr>
            <p:ph idx="1"/>
          </p:nvPr>
        </p:nvSpPr>
        <p:spPr>
          <a:xfrm>
            <a:off x="1097280" y="1845733"/>
            <a:ext cx="10058400" cy="4632887"/>
          </a:xfrm>
        </p:spPr>
        <p:txBody>
          <a:bodyPr>
            <a:normAutofit/>
          </a:bodyPr>
          <a:lstStyle/>
          <a:p>
            <a:r>
              <a:rPr lang="en-US" sz="2800" dirty="0"/>
              <a:t>A private network is a network which uses private IP addresses for devices</a:t>
            </a:r>
          </a:p>
          <a:p>
            <a:pPr lvl="1"/>
            <a:r>
              <a:rPr lang="en-US" sz="2400" dirty="0"/>
              <a:t>10.0.0.0/8</a:t>
            </a:r>
            <a:endParaRPr lang="en-US" sz="2800" dirty="0"/>
          </a:p>
          <a:p>
            <a:pPr lvl="2"/>
            <a:r>
              <a:rPr lang="en-US" sz="2000" dirty="0"/>
              <a:t>10.0.0.0-10.255.255.255</a:t>
            </a:r>
            <a:endParaRPr lang="en-US" sz="2400" dirty="0"/>
          </a:p>
          <a:p>
            <a:pPr lvl="1"/>
            <a:r>
              <a:rPr lang="en-US" sz="2400" dirty="0"/>
              <a:t>172.16.0.0/12</a:t>
            </a:r>
            <a:endParaRPr lang="en-US" sz="2800" dirty="0"/>
          </a:p>
          <a:p>
            <a:pPr lvl="2"/>
            <a:r>
              <a:rPr lang="en-US" sz="2000" dirty="0"/>
              <a:t>172.16.0.0-172.31.255.255</a:t>
            </a:r>
            <a:endParaRPr lang="en-US" sz="2400" dirty="0"/>
          </a:p>
          <a:p>
            <a:pPr lvl="1"/>
            <a:r>
              <a:rPr lang="en-US" sz="2400" dirty="0"/>
              <a:t>192.168.0.0/16</a:t>
            </a:r>
            <a:endParaRPr lang="en-US" sz="2800" dirty="0"/>
          </a:p>
          <a:p>
            <a:pPr lvl="2"/>
            <a:r>
              <a:rPr lang="en-US" sz="2000" dirty="0"/>
              <a:t>192.168.0.0-192.168.255.255</a:t>
            </a:r>
          </a:p>
        </p:txBody>
      </p:sp>
      <p:pic>
        <p:nvPicPr>
          <p:cNvPr id="6" name="Picture 2" descr="http://www.hotspotshield.com/lp/learn/what-is-ip-address/img/pic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325" y="3638049"/>
            <a:ext cx="4844173" cy="237364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21243EC-D1C2-C646-A9D9-C6B723F431D4}"/>
              </a:ext>
            </a:extLst>
          </p:cNvPr>
          <p:cNvSpPr>
            <a:spLocks noGrp="1"/>
          </p:cNvSpPr>
          <p:nvPr>
            <p:ph type="sldNum" sz="quarter" idx="12"/>
          </p:nvPr>
        </p:nvSpPr>
        <p:spPr/>
        <p:txBody>
          <a:bodyPr/>
          <a:lstStyle/>
          <a:p>
            <a:fld id="{8B519047-9AFA-4A82-8069-D12132B7B90E}" type="slidenum">
              <a:rPr lang="en-US" smtClean="0"/>
              <a:t>77</a:t>
            </a:fld>
            <a:endParaRPr lang="en-US" dirty="0"/>
          </a:p>
        </p:txBody>
      </p:sp>
    </p:spTree>
    <p:extLst>
      <p:ext uri="{BB962C8B-B14F-4D97-AF65-F5344CB8AC3E}">
        <p14:creationId xmlns:p14="http://schemas.microsoft.com/office/powerpoint/2010/main" val="7666676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Network Subnet Example</a:t>
            </a:r>
          </a:p>
        </p:txBody>
      </p:sp>
      <p:sp>
        <p:nvSpPr>
          <p:cNvPr id="3" name="Content Placeholder 2"/>
          <p:cNvSpPr>
            <a:spLocks noGrp="1"/>
          </p:cNvSpPr>
          <p:nvPr>
            <p:ph idx="1"/>
          </p:nvPr>
        </p:nvSpPr>
        <p:spPr>
          <a:xfrm>
            <a:off x="1097280" y="1845733"/>
            <a:ext cx="10058400" cy="4632887"/>
          </a:xfrm>
        </p:spPr>
        <p:txBody>
          <a:bodyPr>
            <a:normAutofit/>
          </a:bodyPr>
          <a:lstStyle/>
          <a:p>
            <a:r>
              <a:rPr lang="en-US" sz="2400" dirty="0"/>
              <a:t>172.16.0.0/12</a:t>
            </a:r>
          </a:p>
          <a:p>
            <a:pPr lvl="1"/>
            <a:r>
              <a:rPr lang="en-US" sz="2200" dirty="0"/>
              <a:t>10101100.0001</a:t>
            </a:r>
            <a:r>
              <a:rPr lang="en-US" sz="2200" u="sng" dirty="0"/>
              <a:t>NNNN.NNNNNNNN.NNNNNNNN</a:t>
            </a:r>
          </a:p>
          <a:p>
            <a:r>
              <a:rPr lang="en-US" sz="2400" dirty="0"/>
              <a:t>10101100.0001</a:t>
            </a:r>
            <a:r>
              <a:rPr lang="en-US" sz="2400" u="sng" dirty="0"/>
              <a:t>0000.00000000.00000000</a:t>
            </a:r>
          </a:p>
          <a:p>
            <a:pPr lvl="1"/>
            <a:r>
              <a:rPr lang="en-US" sz="2200" dirty="0"/>
              <a:t>172.16.0.0</a:t>
            </a:r>
          </a:p>
          <a:p>
            <a:r>
              <a:rPr lang="en-US" sz="2400" dirty="0"/>
              <a:t>10101100.0001</a:t>
            </a:r>
            <a:r>
              <a:rPr lang="en-US" sz="2400" u="sng" dirty="0"/>
              <a:t>1111.11111111.11111111</a:t>
            </a:r>
          </a:p>
          <a:p>
            <a:pPr lvl="1"/>
            <a:r>
              <a:rPr lang="en-US" sz="2200" dirty="0"/>
              <a:t>172.31.255.255</a:t>
            </a:r>
          </a:p>
          <a:p>
            <a:r>
              <a:rPr lang="en-US" sz="2400" dirty="0"/>
              <a:t>Effective IP range:</a:t>
            </a:r>
          </a:p>
          <a:p>
            <a:pPr lvl="1"/>
            <a:r>
              <a:rPr lang="en-US" sz="2200" dirty="0"/>
              <a:t>172.16.0.0-172.31.255.255</a:t>
            </a:r>
          </a:p>
          <a:p>
            <a:r>
              <a:rPr lang="en-US" sz="2400" dirty="0"/>
              <a:t>Subnet Calculator</a:t>
            </a:r>
          </a:p>
          <a:p>
            <a:pPr lvl="1"/>
            <a:r>
              <a:rPr lang="en-US" sz="2200" dirty="0">
                <a:hlinkClick r:id="rId2"/>
              </a:rPr>
              <a:t>http://www.subnet-calculator.com/cidr.php</a:t>
            </a:r>
            <a:endParaRPr lang="en-US" sz="2200" dirty="0"/>
          </a:p>
          <a:p>
            <a:pPr lvl="1"/>
            <a:endParaRPr lang="en-US" sz="1600" dirty="0"/>
          </a:p>
        </p:txBody>
      </p:sp>
      <p:pic>
        <p:nvPicPr>
          <p:cNvPr id="6146" name="Picture 2" descr="http://www.hotspotshield.com/lp/learn/what-is-ip-address/img/pic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325" y="3638049"/>
            <a:ext cx="4844173" cy="237364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577C111-AC7E-654B-8D65-A6AE3CAD2F7E}"/>
              </a:ext>
            </a:extLst>
          </p:cNvPr>
          <p:cNvSpPr>
            <a:spLocks noGrp="1"/>
          </p:cNvSpPr>
          <p:nvPr>
            <p:ph type="sldNum" sz="quarter" idx="12"/>
          </p:nvPr>
        </p:nvSpPr>
        <p:spPr/>
        <p:txBody>
          <a:bodyPr/>
          <a:lstStyle/>
          <a:p>
            <a:fld id="{8B519047-9AFA-4A82-8069-D12132B7B90E}" type="slidenum">
              <a:rPr lang="en-US" smtClean="0"/>
              <a:t>78</a:t>
            </a:fld>
            <a:endParaRPr lang="en-US" dirty="0"/>
          </a:p>
        </p:txBody>
      </p:sp>
    </p:spTree>
    <p:extLst>
      <p:ext uri="{BB962C8B-B14F-4D97-AF65-F5344CB8AC3E}">
        <p14:creationId xmlns:p14="http://schemas.microsoft.com/office/powerpoint/2010/main" val="5459239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Addresses</a:t>
            </a:r>
          </a:p>
        </p:txBody>
      </p:sp>
      <p:sp>
        <p:nvSpPr>
          <p:cNvPr id="3" name="Content Placeholder 2"/>
          <p:cNvSpPr>
            <a:spLocks noGrp="1"/>
          </p:cNvSpPr>
          <p:nvPr>
            <p:ph sz="half" idx="1"/>
          </p:nvPr>
        </p:nvSpPr>
        <p:spPr/>
        <p:txBody>
          <a:bodyPr/>
          <a:lstStyle/>
          <a:p>
            <a:r>
              <a:rPr lang="en-US" dirty="0"/>
              <a:t>IPv6 – Hexadecimal notation</a:t>
            </a:r>
          </a:p>
          <a:p>
            <a:r>
              <a:rPr lang="en-US" dirty="0"/>
              <a:t>Base 16 (hex)</a:t>
            </a:r>
          </a:p>
          <a:p>
            <a:r>
              <a:rPr lang="en-US" dirty="0"/>
              <a:t>128 bit address (2^128)</a:t>
            </a:r>
          </a:p>
        </p:txBody>
      </p:sp>
      <p:sp>
        <p:nvSpPr>
          <p:cNvPr id="4" name="Content Placeholder 3"/>
          <p:cNvSpPr>
            <a:spLocks noGrp="1"/>
          </p:cNvSpPr>
          <p:nvPr>
            <p:ph sz="half" idx="2"/>
          </p:nvPr>
        </p:nvSpPr>
        <p:spPr/>
        <p:txBody>
          <a:bodyPr/>
          <a:lstStyle/>
          <a:p>
            <a:r>
              <a:rPr lang="en-US" dirty="0"/>
              <a:t>IPv4 – Dotted Quad Notation</a:t>
            </a:r>
          </a:p>
          <a:p>
            <a:r>
              <a:rPr lang="en-US" dirty="0"/>
              <a:t>Base 2 (binary)</a:t>
            </a:r>
          </a:p>
          <a:p>
            <a:r>
              <a:rPr lang="en-US" dirty="0"/>
              <a:t>32 bit address (2^32)</a:t>
            </a:r>
          </a:p>
        </p:txBody>
      </p:sp>
      <p:pic>
        <p:nvPicPr>
          <p:cNvPr id="8194" name="Picture 2" descr="https://switchsecurityblog.files.wordpress.com/2013/09/ipv6adresse1.png?w=640&amp;h=2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3" y="3299564"/>
            <a:ext cx="9018860" cy="29874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0365627">
            <a:off x="796152" y="4803361"/>
            <a:ext cx="164179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IPv6!</a:t>
            </a:r>
          </a:p>
        </p:txBody>
      </p:sp>
      <p:sp>
        <p:nvSpPr>
          <p:cNvPr id="6" name="Slide Number Placeholder 5">
            <a:extLst>
              <a:ext uri="{FF2B5EF4-FFF2-40B4-BE49-F238E27FC236}">
                <a16:creationId xmlns:a16="http://schemas.microsoft.com/office/drawing/2014/main" id="{3FF4435D-0FEF-A44A-956C-4F84705E8D25}"/>
              </a:ext>
            </a:extLst>
          </p:cNvPr>
          <p:cNvSpPr>
            <a:spLocks noGrp="1"/>
          </p:cNvSpPr>
          <p:nvPr>
            <p:ph type="sldNum" sz="quarter" idx="12"/>
          </p:nvPr>
        </p:nvSpPr>
        <p:spPr/>
        <p:txBody>
          <a:bodyPr/>
          <a:lstStyle/>
          <a:p>
            <a:fld id="{8B519047-9AFA-4A82-8069-D12132B7B90E}" type="slidenum">
              <a:rPr lang="en-US" smtClean="0"/>
              <a:t>79</a:t>
            </a:fld>
            <a:endParaRPr lang="en-US" dirty="0"/>
          </a:p>
        </p:txBody>
      </p:sp>
    </p:spTree>
    <p:extLst>
      <p:ext uri="{BB962C8B-B14F-4D97-AF65-F5344CB8AC3E}">
        <p14:creationId xmlns:p14="http://schemas.microsoft.com/office/powerpoint/2010/main" val="311416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Expectations</a:t>
            </a:r>
          </a:p>
        </p:txBody>
      </p:sp>
      <p:sp>
        <p:nvSpPr>
          <p:cNvPr id="3" name="Content Placeholder 2"/>
          <p:cNvSpPr>
            <a:spLocks noGrp="1"/>
          </p:cNvSpPr>
          <p:nvPr>
            <p:ph idx="1"/>
          </p:nvPr>
        </p:nvSpPr>
        <p:spPr>
          <a:xfrm>
            <a:off x="1097280" y="1845734"/>
            <a:ext cx="9396126" cy="4318846"/>
          </a:xfrm>
        </p:spPr>
        <p:txBody>
          <a:bodyPr>
            <a:normAutofit/>
          </a:bodyPr>
          <a:lstStyle/>
          <a:p>
            <a:r>
              <a:rPr lang="en-US" dirty="0"/>
              <a:t>Regular and punctual attendance is expected.</a:t>
            </a:r>
          </a:p>
          <a:p>
            <a:r>
              <a:rPr lang="en-US" dirty="0"/>
              <a:t>Disruptive behaviors, including but not limited to excessive talking, arriving late, sleeping, or using unauthorized electronic devices during class, are not permitted.</a:t>
            </a:r>
          </a:p>
          <a:p>
            <a:r>
              <a:rPr lang="en-US" dirty="0"/>
              <a:t>There is no tolerance for cheating or plagiarism.</a:t>
            </a:r>
          </a:p>
          <a:p>
            <a:r>
              <a:rPr lang="en-US" dirty="0"/>
              <a:t>Turn in all homework on time. Late homework assignment submissions are not accepted.</a:t>
            </a:r>
          </a:p>
          <a:p>
            <a:r>
              <a:rPr lang="en-US" dirty="0"/>
              <a:t>Assignments are due by the end of the day of the specified due date.</a:t>
            </a:r>
          </a:p>
          <a:p>
            <a:r>
              <a:rPr lang="en-US" dirty="0"/>
              <a:t>All exams must be taken during the scheduled class exam time, unless prior approval is given from the instructor.</a:t>
            </a:r>
          </a:p>
          <a:p>
            <a:r>
              <a:rPr lang="en-US" dirty="0"/>
              <a:t>Inform the instructor of any special needs or arrangements, including university sports or disability requirements, at the beginning of the semester!</a:t>
            </a:r>
          </a:p>
        </p:txBody>
      </p:sp>
      <p:sp>
        <p:nvSpPr>
          <p:cNvPr id="4" name="Slide Number Placeholder 3">
            <a:extLst>
              <a:ext uri="{FF2B5EF4-FFF2-40B4-BE49-F238E27FC236}">
                <a16:creationId xmlns:a16="http://schemas.microsoft.com/office/drawing/2014/main" id="{3D957384-9A42-364B-9EC0-540A0B5E1A88}"/>
              </a:ext>
            </a:extLst>
          </p:cNvPr>
          <p:cNvSpPr>
            <a:spLocks noGrp="1"/>
          </p:cNvSpPr>
          <p:nvPr>
            <p:ph type="sldNum" sz="quarter" idx="12"/>
          </p:nvPr>
        </p:nvSpPr>
        <p:spPr/>
        <p:txBody>
          <a:bodyPr/>
          <a:lstStyle/>
          <a:p>
            <a:fld id="{8B519047-9AFA-4A82-8069-D12132B7B90E}" type="slidenum">
              <a:rPr lang="en-US" smtClean="0"/>
              <a:t>8</a:t>
            </a:fld>
            <a:endParaRPr lang="en-US" dirty="0"/>
          </a:p>
        </p:txBody>
      </p:sp>
    </p:spTree>
    <p:extLst>
      <p:ext uri="{BB962C8B-B14F-4D97-AF65-F5344CB8AC3E}">
        <p14:creationId xmlns:p14="http://schemas.microsoft.com/office/powerpoint/2010/main" val="16724111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Networks</a:t>
            </a:r>
          </a:p>
        </p:txBody>
      </p:sp>
      <p:sp>
        <p:nvSpPr>
          <p:cNvPr id="3" name="Content Placeholder 2"/>
          <p:cNvSpPr>
            <a:spLocks noGrp="1"/>
          </p:cNvSpPr>
          <p:nvPr>
            <p:ph idx="1"/>
          </p:nvPr>
        </p:nvSpPr>
        <p:spPr>
          <a:xfrm>
            <a:off x="1097280" y="1845733"/>
            <a:ext cx="4716498" cy="4283181"/>
          </a:xfrm>
        </p:spPr>
        <p:txBody>
          <a:bodyPr>
            <a:normAutofit/>
          </a:bodyPr>
          <a:lstStyle/>
          <a:p>
            <a:r>
              <a:rPr lang="en-US" dirty="0"/>
              <a:t>Private networks use Network Address Translation (NAT) to provide unique private IP address to devices, allowing all devices to share the same public IP address.</a:t>
            </a:r>
          </a:p>
          <a:p>
            <a:r>
              <a:rPr lang="en-US" dirty="0"/>
              <a:t>Connections are mapped to individual ports for maintaining communication between </a:t>
            </a:r>
            <a:r>
              <a:rPr lang="en-US" dirty="0" err="1"/>
              <a:t>NAT’d</a:t>
            </a:r>
            <a:r>
              <a:rPr lang="en-US" dirty="0"/>
              <a:t> clients and internet services by the NAT device.</a:t>
            </a:r>
          </a:p>
          <a:p>
            <a:r>
              <a:rPr lang="en-US" dirty="0"/>
              <a:t>Nat increases the lifespan of the IPv4 address space, by allowing multiple clients to share a single public IP address.</a:t>
            </a:r>
          </a:p>
        </p:txBody>
      </p:sp>
      <p:pic>
        <p:nvPicPr>
          <p:cNvPr id="3074" name="Picture 2" descr="http://www.windowsnetworking.com/img/upl/image00210832448992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3774" y="1845733"/>
            <a:ext cx="4876084" cy="24487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ortforward.com/help/forward-two-ports-to-two-different-compu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479" y="4294469"/>
            <a:ext cx="4874201" cy="18634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CD155AD-D5EA-4B4A-9730-A44CDECB0BB9}"/>
              </a:ext>
            </a:extLst>
          </p:cNvPr>
          <p:cNvSpPr>
            <a:spLocks noGrp="1"/>
          </p:cNvSpPr>
          <p:nvPr>
            <p:ph type="sldNum" sz="quarter" idx="12"/>
          </p:nvPr>
        </p:nvSpPr>
        <p:spPr/>
        <p:txBody>
          <a:bodyPr/>
          <a:lstStyle/>
          <a:p>
            <a:fld id="{8B519047-9AFA-4A82-8069-D12132B7B90E}" type="slidenum">
              <a:rPr lang="en-US" smtClean="0"/>
              <a:t>80</a:t>
            </a:fld>
            <a:endParaRPr lang="en-US" dirty="0"/>
          </a:p>
        </p:txBody>
      </p:sp>
    </p:spTree>
    <p:extLst>
      <p:ext uri="{BB962C8B-B14F-4D97-AF65-F5344CB8AC3E}">
        <p14:creationId xmlns:p14="http://schemas.microsoft.com/office/powerpoint/2010/main" val="14813494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Names</a:t>
            </a:r>
          </a:p>
        </p:txBody>
      </p:sp>
      <p:sp>
        <p:nvSpPr>
          <p:cNvPr id="3" name="Content Placeholder 2"/>
          <p:cNvSpPr>
            <a:spLocks noGrp="1"/>
          </p:cNvSpPr>
          <p:nvPr>
            <p:ph idx="1"/>
          </p:nvPr>
        </p:nvSpPr>
        <p:spPr/>
        <p:txBody>
          <a:bodyPr/>
          <a:lstStyle/>
          <a:p>
            <a:r>
              <a:rPr lang="en-US" dirty="0"/>
              <a:t>A domain name is an identification string that defines a resource and the controlling authority within the internet.</a:t>
            </a:r>
          </a:p>
          <a:p>
            <a:r>
              <a:rPr lang="en-US" dirty="0"/>
              <a:t>Domain names are formed by the rules of the Domain Name System (DNS).</a:t>
            </a:r>
          </a:p>
          <a:p>
            <a:r>
              <a:rPr lang="en-US" dirty="0"/>
              <a:t>Domain names are used to represent IP addresses, creating an easier method of describing information without the need to remember exact IP addresses.</a:t>
            </a:r>
          </a:p>
          <a:p>
            <a:r>
              <a:rPr lang="en-US" dirty="0"/>
              <a:t>Domain names are registered with Domain Name Registrars, who are allowed to modify the related information in the central registry database.</a:t>
            </a:r>
          </a:p>
          <a:p>
            <a:r>
              <a:rPr lang="en-US" dirty="0"/>
              <a:t>The main purpose of domain names is to identify Internet resources, without the need to remember actual numerical addresses.</a:t>
            </a:r>
          </a:p>
          <a:p>
            <a:r>
              <a:rPr lang="en-US" dirty="0"/>
              <a:t>A Fully Qualified Domain Name (FQDN) represents a specific item in the DNS hierarchy.</a:t>
            </a:r>
          </a:p>
          <a:p>
            <a:pPr lvl="1"/>
            <a:r>
              <a:rPr lang="en-US" dirty="0"/>
              <a:t>Ex: cslab100.cs.edinboro.edu</a:t>
            </a:r>
          </a:p>
        </p:txBody>
      </p:sp>
      <p:sp>
        <p:nvSpPr>
          <p:cNvPr id="4" name="Slide Number Placeholder 3">
            <a:extLst>
              <a:ext uri="{FF2B5EF4-FFF2-40B4-BE49-F238E27FC236}">
                <a16:creationId xmlns:a16="http://schemas.microsoft.com/office/drawing/2014/main" id="{3A7D36C9-CB35-154E-81F6-E310870A07F1}"/>
              </a:ext>
            </a:extLst>
          </p:cNvPr>
          <p:cNvSpPr>
            <a:spLocks noGrp="1"/>
          </p:cNvSpPr>
          <p:nvPr>
            <p:ph type="sldNum" sz="quarter" idx="12"/>
          </p:nvPr>
        </p:nvSpPr>
        <p:spPr/>
        <p:txBody>
          <a:bodyPr/>
          <a:lstStyle/>
          <a:p>
            <a:fld id="{8B519047-9AFA-4A82-8069-D12132B7B90E}" type="slidenum">
              <a:rPr lang="en-US" smtClean="0"/>
              <a:t>81</a:t>
            </a:fld>
            <a:endParaRPr lang="en-US" dirty="0"/>
          </a:p>
        </p:txBody>
      </p:sp>
    </p:spTree>
    <p:extLst>
      <p:ext uri="{BB962C8B-B14F-4D97-AF65-F5344CB8AC3E}">
        <p14:creationId xmlns:p14="http://schemas.microsoft.com/office/powerpoint/2010/main" val="26894074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Domain Name System (DNS)</a:t>
            </a:r>
          </a:p>
        </p:txBody>
      </p:sp>
      <p:sp>
        <p:nvSpPr>
          <p:cNvPr id="2" name="Content Placeholder 1"/>
          <p:cNvSpPr>
            <a:spLocks noGrp="1"/>
          </p:cNvSpPr>
          <p:nvPr>
            <p:ph idx="1"/>
          </p:nvPr>
        </p:nvSpPr>
        <p:spPr>
          <a:xfrm>
            <a:off x="1097279" y="1845734"/>
            <a:ext cx="8640107" cy="4023360"/>
          </a:xfrm>
        </p:spPr>
        <p:txBody>
          <a:bodyPr/>
          <a:lstStyle/>
          <a:p>
            <a:r>
              <a:rPr lang="en-US" dirty="0"/>
              <a:t>A hierarchical distributed naming system for any resource connected to the Internet or a private network.</a:t>
            </a:r>
          </a:p>
          <a:p>
            <a:r>
              <a:rPr lang="en-US" dirty="0"/>
              <a:t>Associates various information with domain names</a:t>
            </a:r>
          </a:p>
          <a:p>
            <a:r>
              <a:rPr lang="en-US" dirty="0"/>
              <a:t>Translates domain names into IP addresses and IP addresses into domain names</a:t>
            </a:r>
          </a:p>
          <a:p>
            <a:r>
              <a:rPr lang="en-US" dirty="0"/>
              <a:t>Top servers in DNS hierarchy are called root name servers</a:t>
            </a:r>
          </a:p>
          <a:p>
            <a:endParaRPr lang="en-US" dirty="0"/>
          </a:p>
        </p:txBody>
      </p:sp>
      <p:pic>
        <p:nvPicPr>
          <p:cNvPr id="1026" name="Picture 2" descr="http://www.itgeared.com/images/content/135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562" y="3883401"/>
            <a:ext cx="6673620" cy="24087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9B9C94B-B804-0945-AE1C-76A047C81BF0}"/>
              </a:ext>
            </a:extLst>
          </p:cNvPr>
          <p:cNvSpPr>
            <a:spLocks noGrp="1"/>
          </p:cNvSpPr>
          <p:nvPr>
            <p:ph type="sldNum" sz="quarter" idx="12"/>
          </p:nvPr>
        </p:nvSpPr>
        <p:spPr/>
        <p:txBody>
          <a:bodyPr/>
          <a:lstStyle/>
          <a:p>
            <a:fld id="{8B519047-9AFA-4A82-8069-D12132B7B90E}" type="slidenum">
              <a:rPr lang="en-US" smtClean="0"/>
              <a:t>82</a:t>
            </a:fld>
            <a:endParaRPr lang="en-US" dirty="0"/>
          </a:p>
        </p:txBody>
      </p:sp>
    </p:spTree>
    <p:extLst>
      <p:ext uri="{BB962C8B-B14F-4D97-AF65-F5344CB8AC3E}">
        <p14:creationId xmlns:p14="http://schemas.microsoft.com/office/powerpoint/2010/main" val="39725733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DNS Record Types</a:t>
            </a:r>
          </a:p>
        </p:txBody>
      </p:sp>
      <p:sp>
        <p:nvSpPr>
          <p:cNvPr id="2" name="Content Placeholder 1"/>
          <p:cNvSpPr>
            <a:spLocks noGrp="1"/>
          </p:cNvSpPr>
          <p:nvPr>
            <p:ph idx="1"/>
          </p:nvPr>
        </p:nvSpPr>
        <p:spPr>
          <a:xfrm>
            <a:off x="1097280" y="1845734"/>
            <a:ext cx="10058400" cy="4478866"/>
          </a:xfrm>
        </p:spPr>
        <p:txBody>
          <a:bodyPr>
            <a:normAutofit/>
          </a:bodyPr>
          <a:lstStyle/>
          <a:p>
            <a:pPr marL="109728" indent="0">
              <a:buNone/>
            </a:pPr>
            <a:r>
              <a:rPr lang="en-US" u="sng" dirty="0"/>
              <a:t>Type		Description			Function</a:t>
            </a:r>
          </a:p>
          <a:p>
            <a:pPr marL="109728" indent="0">
              <a:buNone/>
            </a:pPr>
            <a:r>
              <a:rPr lang="en-US" dirty="0"/>
              <a:t>A		Address Record			32-bit IPv4</a:t>
            </a:r>
          </a:p>
          <a:p>
            <a:pPr marL="109728" indent="0">
              <a:buNone/>
            </a:pPr>
            <a:r>
              <a:rPr lang="en-US" dirty="0"/>
              <a:t>AAAA		IPv6 Address Record		128-bit IPv6</a:t>
            </a:r>
          </a:p>
          <a:p>
            <a:pPr marL="109728" indent="0">
              <a:buNone/>
            </a:pPr>
            <a:r>
              <a:rPr lang="en-US" dirty="0"/>
              <a:t>CNAME		Canonical Name			Alias; Nickname</a:t>
            </a:r>
          </a:p>
          <a:p>
            <a:pPr marL="109728" indent="0">
              <a:buNone/>
            </a:pPr>
            <a:r>
              <a:rPr lang="en-US" dirty="0"/>
              <a:t>MX		Mail Exchange			Mail Server</a:t>
            </a:r>
          </a:p>
          <a:p>
            <a:pPr marL="109728" indent="0">
              <a:buNone/>
            </a:pPr>
            <a:r>
              <a:rPr lang="en-US" dirty="0"/>
              <a:t>NS		Name Server			DNS Records</a:t>
            </a:r>
          </a:p>
          <a:p>
            <a:pPr marL="109728" indent="0">
              <a:buNone/>
            </a:pPr>
            <a:r>
              <a:rPr lang="en-US" dirty="0"/>
              <a:t>PTR		Pointer Record			Reverse DNS</a:t>
            </a:r>
          </a:p>
          <a:p>
            <a:pPr marL="109728" indent="0">
              <a:buNone/>
            </a:pPr>
            <a:r>
              <a:rPr lang="en-US" dirty="0"/>
              <a:t>SOA		Start of Authority			Authoritative Info</a:t>
            </a:r>
          </a:p>
          <a:p>
            <a:pPr marL="109728" indent="0">
              <a:buNone/>
            </a:pPr>
            <a:r>
              <a:rPr lang="en-US" dirty="0"/>
              <a:t>TXT		Text Record			Various (mail, pub encryption key, </a:t>
            </a:r>
            <a:r>
              <a:rPr lang="en-US" dirty="0" err="1"/>
              <a:t>etc</a:t>
            </a:r>
            <a:r>
              <a:rPr lang="en-US" dirty="0"/>
              <a:t>)</a:t>
            </a:r>
          </a:p>
          <a:p>
            <a:pPr marL="109728" indent="0">
              <a:buNone/>
            </a:pPr>
            <a:r>
              <a:rPr lang="en-US" dirty="0"/>
              <a:t>SPF		Sender Policy Framework		E-Mail validation information</a:t>
            </a:r>
          </a:p>
        </p:txBody>
      </p:sp>
      <p:sp>
        <p:nvSpPr>
          <p:cNvPr id="4" name="Slide Number Placeholder 3">
            <a:extLst>
              <a:ext uri="{FF2B5EF4-FFF2-40B4-BE49-F238E27FC236}">
                <a16:creationId xmlns:a16="http://schemas.microsoft.com/office/drawing/2014/main" id="{0E003570-56C7-9D49-8B10-A37465ED9F9B}"/>
              </a:ext>
            </a:extLst>
          </p:cNvPr>
          <p:cNvSpPr>
            <a:spLocks noGrp="1"/>
          </p:cNvSpPr>
          <p:nvPr>
            <p:ph type="sldNum" sz="quarter" idx="12"/>
          </p:nvPr>
        </p:nvSpPr>
        <p:spPr/>
        <p:txBody>
          <a:bodyPr/>
          <a:lstStyle/>
          <a:p>
            <a:fld id="{8B519047-9AFA-4A82-8069-D12132B7B90E}" type="slidenum">
              <a:rPr lang="en-US" smtClean="0"/>
              <a:t>83</a:t>
            </a:fld>
            <a:endParaRPr lang="en-US" dirty="0"/>
          </a:p>
        </p:txBody>
      </p:sp>
    </p:spTree>
    <p:extLst>
      <p:ext uri="{BB962C8B-B14F-4D97-AF65-F5344CB8AC3E}">
        <p14:creationId xmlns:p14="http://schemas.microsoft.com/office/powerpoint/2010/main" val="26046688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A, AAAA, MX, CNAME and TXT Records</a:t>
            </a:r>
          </a:p>
        </p:txBody>
      </p:sp>
      <p:sp>
        <p:nvSpPr>
          <p:cNvPr id="2" name="Content Placeholder 1"/>
          <p:cNvSpPr>
            <a:spLocks noGrp="1"/>
          </p:cNvSpPr>
          <p:nvPr>
            <p:ph idx="1"/>
          </p:nvPr>
        </p:nvSpPr>
        <p:spPr>
          <a:xfrm>
            <a:off x="1097280" y="1845734"/>
            <a:ext cx="10058400" cy="4555066"/>
          </a:xfrm>
        </p:spPr>
        <p:txBody>
          <a:bodyPr>
            <a:normAutofit/>
          </a:bodyPr>
          <a:lstStyle/>
          <a:p>
            <a:r>
              <a:rPr lang="en-US" sz="1800" dirty="0"/>
              <a:t>edinboro.edu.	A		147.64.32.245</a:t>
            </a:r>
          </a:p>
          <a:p>
            <a:r>
              <a:rPr lang="en-US" sz="1800" dirty="0"/>
              <a:t>edinboro.edu.	A		147.64.32.6</a:t>
            </a:r>
          </a:p>
          <a:p>
            <a:r>
              <a:rPr lang="en-US" sz="1800" dirty="0"/>
              <a:t>edinboro.edu.	AAAA		2002:9340:2006::9340:2006</a:t>
            </a:r>
          </a:p>
          <a:p>
            <a:r>
              <a:rPr lang="en-US" sz="1800" dirty="0"/>
              <a:t>edinboro.edu.	AAAA		2002:9340:20f5::9340:20f5</a:t>
            </a:r>
          </a:p>
          <a:p>
            <a:r>
              <a:rPr lang="en-US" sz="1800" dirty="0" err="1"/>
              <a:t>chemstock</a:t>
            </a:r>
            <a:r>
              <a:rPr lang="en-US" sz="1800" dirty="0"/>
              <a:t>	CNAME		chemstock-p.cs.edinboro.edu.</a:t>
            </a:r>
          </a:p>
          <a:p>
            <a:r>
              <a:rPr lang="en-US" sz="1800" dirty="0"/>
              <a:t>edinboro.edu.</a:t>
            </a:r>
            <a:r>
              <a:rPr lang="de-DE" sz="1800" dirty="0"/>
              <a:t>	MX		5 spamblock.edinboro.edu.</a:t>
            </a:r>
          </a:p>
          <a:p>
            <a:r>
              <a:rPr lang="en-US" sz="1800" dirty="0"/>
              <a:t>edinboro.edu.	TXT		"v=spf1 ip4:147.64.32.99/32 									ip4:147.64.32.120/32 									ip4:147.64.32.121/32 									ip4:147.64.32.205 										ip4:147.64.32.206  ~all"</a:t>
            </a:r>
          </a:p>
          <a:p>
            <a:r>
              <a:rPr lang="en-US" sz="1800" dirty="0"/>
              <a:t>scots		TXT		</a:t>
            </a:r>
            <a:r>
              <a:rPr lang="en-US" sz="1700" dirty="0"/>
              <a:t>"v=spf1 </a:t>
            </a:r>
            <a:r>
              <a:rPr lang="en-US" sz="1700" dirty="0" err="1"/>
              <a:t>include:exchangelabs.com</a:t>
            </a:r>
            <a:r>
              <a:rPr lang="en-US" sz="1700" dirty="0"/>
              <a:t> ~all"</a:t>
            </a:r>
          </a:p>
        </p:txBody>
      </p:sp>
      <p:sp>
        <p:nvSpPr>
          <p:cNvPr id="4" name="Slide Number Placeholder 3">
            <a:extLst>
              <a:ext uri="{FF2B5EF4-FFF2-40B4-BE49-F238E27FC236}">
                <a16:creationId xmlns:a16="http://schemas.microsoft.com/office/drawing/2014/main" id="{F590217A-8F04-3149-9B99-05046AC01F57}"/>
              </a:ext>
            </a:extLst>
          </p:cNvPr>
          <p:cNvSpPr>
            <a:spLocks noGrp="1"/>
          </p:cNvSpPr>
          <p:nvPr>
            <p:ph type="sldNum" sz="quarter" idx="12"/>
          </p:nvPr>
        </p:nvSpPr>
        <p:spPr/>
        <p:txBody>
          <a:bodyPr/>
          <a:lstStyle/>
          <a:p>
            <a:fld id="{8B519047-9AFA-4A82-8069-D12132B7B90E}" type="slidenum">
              <a:rPr lang="en-US" smtClean="0"/>
              <a:t>84</a:t>
            </a:fld>
            <a:endParaRPr lang="en-US" dirty="0"/>
          </a:p>
        </p:txBody>
      </p:sp>
    </p:spTree>
    <p:extLst>
      <p:ext uri="{BB962C8B-B14F-4D97-AF65-F5344CB8AC3E}">
        <p14:creationId xmlns:p14="http://schemas.microsoft.com/office/powerpoint/2010/main" val="37595209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Start of Authority Record (SOA)</a:t>
            </a:r>
          </a:p>
        </p:txBody>
      </p:sp>
      <p:sp>
        <p:nvSpPr>
          <p:cNvPr id="2" name="Content Placeholder 1"/>
          <p:cNvSpPr>
            <a:spLocks noGrp="1"/>
          </p:cNvSpPr>
          <p:nvPr>
            <p:ph idx="1"/>
          </p:nvPr>
        </p:nvSpPr>
        <p:spPr/>
        <p:txBody>
          <a:bodyPr>
            <a:normAutofit/>
          </a:bodyPr>
          <a:lstStyle/>
          <a:p>
            <a:r>
              <a:rPr lang="en-US" sz="2400" dirty="0"/>
              <a:t>eupcs.org IN SOA ns1.eupcs.org. jpatalon.edinboro.edu. (</a:t>
            </a:r>
          </a:p>
          <a:p>
            <a:r>
              <a:rPr lang="en-US" sz="2400" dirty="0"/>
              <a:t> 		2011111105 ; serial</a:t>
            </a:r>
          </a:p>
          <a:p>
            <a:pPr marL="109728" indent="0">
              <a:buNone/>
            </a:pPr>
            <a:r>
              <a:rPr lang="en-US" sz="2400" dirty="0"/>
              <a:t>		21600 ; refresh (6 hours)</a:t>
            </a:r>
          </a:p>
          <a:p>
            <a:pPr marL="109728" indent="0">
              <a:buNone/>
            </a:pPr>
            <a:r>
              <a:rPr lang="en-US" sz="2400" dirty="0"/>
              <a:t>		600 ; retry (10 minutes)</a:t>
            </a:r>
          </a:p>
          <a:p>
            <a:pPr marL="109728" indent="0">
              <a:buNone/>
            </a:pPr>
            <a:r>
              <a:rPr lang="en-US" sz="2400" dirty="0"/>
              <a:t>		1209600 ; expire (2 weeks)</a:t>
            </a:r>
          </a:p>
          <a:p>
            <a:pPr marL="109728" indent="0">
              <a:buNone/>
            </a:pPr>
            <a:r>
              <a:rPr lang="en-US" sz="2400" dirty="0"/>
              <a:t>		10800 ; minimum (3 hours)</a:t>
            </a:r>
          </a:p>
          <a:p>
            <a:pPr marL="109728" indent="0">
              <a:buNone/>
            </a:pPr>
            <a:r>
              <a:rPr lang="en-US" sz="2400" dirty="0"/>
              <a:t>		)</a:t>
            </a:r>
          </a:p>
        </p:txBody>
      </p:sp>
      <p:sp>
        <p:nvSpPr>
          <p:cNvPr id="4" name="Slide Number Placeholder 3">
            <a:extLst>
              <a:ext uri="{FF2B5EF4-FFF2-40B4-BE49-F238E27FC236}">
                <a16:creationId xmlns:a16="http://schemas.microsoft.com/office/drawing/2014/main" id="{6521D032-9CED-8444-9DBB-7AEEC7E446D1}"/>
              </a:ext>
            </a:extLst>
          </p:cNvPr>
          <p:cNvSpPr>
            <a:spLocks noGrp="1"/>
          </p:cNvSpPr>
          <p:nvPr>
            <p:ph type="sldNum" sz="quarter" idx="12"/>
          </p:nvPr>
        </p:nvSpPr>
        <p:spPr/>
        <p:txBody>
          <a:bodyPr/>
          <a:lstStyle/>
          <a:p>
            <a:fld id="{8B519047-9AFA-4A82-8069-D12132B7B90E}" type="slidenum">
              <a:rPr lang="en-US" smtClean="0"/>
              <a:t>85</a:t>
            </a:fld>
            <a:endParaRPr lang="en-US" dirty="0"/>
          </a:p>
        </p:txBody>
      </p:sp>
    </p:spTree>
    <p:extLst>
      <p:ext uri="{BB962C8B-B14F-4D97-AF65-F5344CB8AC3E}">
        <p14:creationId xmlns:p14="http://schemas.microsoft.com/office/powerpoint/2010/main" val="11616724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Start of Authority Record (SOA)</a:t>
            </a:r>
          </a:p>
        </p:txBody>
      </p:sp>
      <p:sp>
        <p:nvSpPr>
          <p:cNvPr id="2" name="Content Placeholder 1"/>
          <p:cNvSpPr>
            <a:spLocks noGrp="1"/>
          </p:cNvSpPr>
          <p:nvPr>
            <p:ph idx="1"/>
          </p:nvPr>
        </p:nvSpPr>
        <p:spPr>
          <a:xfrm>
            <a:off x="1097280" y="1845733"/>
            <a:ext cx="10058400" cy="4634966"/>
          </a:xfrm>
        </p:spPr>
        <p:txBody>
          <a:bodyPr>
            <a:normAutofit fontScale="92500" lnSpcReduction="10000"/>
          </a:bodyPr>
          <a:lstStyle/>
          <a:p>
            <a:r>
              <a:rPr lang="en-US" dirty="0"/>
              <a:t>Primary Name Server for the domain</a:t>
            </a:r>
          </a:p>
          <a:p>
            <a:r>
              <a:rPr lang="en-US" dirty="0"/>
              <a:t>Responsible party</a:t>
            </a:r>
          </a:p>
          <a:p>
            <a:pPr lvl="1"/>
            <a:r>
              <a:rPr lang="en-US" dirty="0"/>
              <a:t>At sign (@) is replaced with a period</a:t>
            </a:r>
          </a:p>
          <a:p>
            <a:r>
              <a:rPr lang="en-US" dirty="0"/>
              <a:t>Serial Number</a:t>
            </a:r>
          </a:p>
          <a:p>
            <a:pPr lvl="1"/>
            <a:r>
              <a:rPr lang="en-US" dirty="0"/>
              <a:t>Version of domain file</a:t>
            </a:r>
          </a:p>
          <a:p>
            <a:r>
              <a:rPr lang="en-US" dirty="0"/>
              <a:t>Refresh</a:t>
            </a:r>
          </a:p>
          <a:p>
            <a:pPr lvl="1"/>
            <a:r>
              <a:rPr lang="en-US" dirty="0"/>
              <a:t>How often slave tries to refresh zone from master.</a:t>
            </a:r>
          </a:p>
          <a:p>
            <a:r>
              <a:rPr lang="en-US" dirty="0"/>
              <a:t>Retry</a:t>
            </a:r>
          </a:p>
          <a:p>
            <a:pPr lvl="1"/>
            <a:r>
              <a:rPr lang="en-US" dirty="0"/>
              <a:t>How long slave should wait to refresh zone from master if the refresh failed.</a:t>
            </a:r>
          </a:p>
          <a:p>
            <a:r>
              <a:rPr lang="en-US" dirty="0"/>
              <a:t>Expire</a:t>
            </a:r>
          </a:p>
          <a:p>
            <a:pPr lvl="1"/>
            <a:r>
              <a:rPr lang="en-US" dirty="0"/>
              <a:t>Amount of time until slave server can no longer be considered authoritative for zone.</a:t>
            </a:r>
          </a:p>
          <a:p>
            <a:r>
              <a:rPr lang="en-US" dirty="0"/>
              <a:t>Minimum (negative caching time)</a:t>
            </a:r>
          </a:p>
          <a:p>
            <a:pPr lvl="1"/>
            <a:r>
              <a:rPr lang="en-US" dirty="0"/>
              <a:t>How long an error on a record can be kept before another lookup must be performed.</a:t>
            </a:r>
          </a:p>
          <a:p>
            <a:pPr lvl="1"/>
            <a:endParaRPr lang="en-US" dirty="0"/>
          </a:p>
        </p:txBody>
      </p:sp>
      <p:sp>
        <p:nvSpPr>
          <p:cNvPr id="4" name="Slide Number Placeholder 3">
            <a:extLst>
              <a:ext uri="{FF2B5EF4-FFF2-40B4-BE49-F238E27FC236}">
                <a16:creationId xmlns:a16="http://schemas.microsoft.com/office/drawing/2014/main" id="{75705C35-DB9A-C34C-B4EA-AE37C7EDA1FE}"/>
              </a:ext>
            </a:extLst>
          </p:cNvPr>
          <p:cNvSpPr>
            <a:spLocks noGrp="1"/>
          </p:cNvSpPr>
          <p:nvPr>
            <p:ph type="sldNum" sz="quarter" idx="12"/>
          </p:nvPr>
        </p:nvSpPr>
        <p:spPr/>
        <p:txBody>
          <a:bodyPr/>
          <a:lstStyle/>
          <a:p>
            <a:fld id="{8B519047-9AFA-4A82-8069-D12132B7B90E}" type="slidenum">
              <a:rPr lang="en-US" smtClean="0"/>
              <a:t>86</a:t>
            </a:fld>
            <a:endParaRPr lang="en-US" dirty="0"/>
          </a:p>
        </p:txBody>
      </p:sp>
    </p:spTree>
    <p:extLst>
      <p:ext uri="{BB962C8B-B14F-4D97-AF65-F5344CB8AC3E}">
        <p14:creationId xmlns:p14="http://schemas.microsoft.com/office/powerpoint/2010/main" val="7654567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Hierarchical View</a:t>
            </a:r>
          </a:p>
        </p:txBody>
      </p:sp>
      <p:sp>
        <p:nvSpPr>
          <p:cNvPr id="2" name="Content Placeholder 1"/>
          <p:cNvSpPr>
            <a:spLocks noGrp="1"/>
          </p:cNvSpPr>
          <p:nvPr>
            <p:ph idx="1"/>
          </p:nvPr>
        </p:nvSpPr>
        <p:spPr/>
        <p:txBody>
          <a:bodyPr/>
          <a:lstStyle/>
          <a:p>
            <a:pPr marL="109728" indent="0">
              <a:buNone/>
            </a:pPr>
            <a:endParaRPr lang="en-US" dirty="0"/>
          </a:p>
          <a:p>
            <a:pPr marL="109728" indent="0">
              <a:buNone/>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1845735"/>
            <a:ext cx="80676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4787B84F-AF65-484B-9858-CFA59F23256D}"/>
              </a:ext>
            </a:extLst>
          </p:cNvPr>
          <p:cNvSpPr>
            <a:spLocks noGrp="1"/>
          </p:cNvSpPr>
          <p:nvPr>
            <p:ph type="sldNum" sz="quarter" idx="12"/>
          </p:nvPr>
        </p:nvSpPr>
        <p:spPr/>
        <p:txBody>
          <a:bodyPr/>
          <a:lstStyle/>
          <a:p>
            <a:fld id="{8B519047-9AFA-4A82-8069-D12132B7B90E}" type="slidenum">
              <a:rPr lang="en-US" smtClean="0"/>
              <a:t>87</a:t>
            </a:fld>
            <a:endParaRPr lang="en-US" dirty="0"/>
          </a:p>
        </p:txBody>
      </p:sp>
    </p:spTree>
    <p:extLst>
      <p:ext uri="{BB962C8B-B14F-4D97-AF65-F5344CB8AC3E}">
        <p14:creationId xmlns:p14="http://schemas.microsoft.com/office/powerpoint/2010/main" val="36961405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DNS Transaction</a:t>
            </a:r>
          </a:p>
        </p:txBody>
      </p:sp>
      <p:sp>
        <p:nvSpPr>
          <p:cNvPr id="2" name="Content Placeholder 1"/>
          <p:cNvSpPr>
            <a:spLocks noGrp="1"/>
          </p:cNvSpPr>
          <p:nvPr>
            <p:ph sz="half" idx="1"/>
          </p:nvPr>
        </p:nvSpPr>
        <p:spPr/>
        <p:txBody>
          <a:bodyPr/>
          <a:lstStyle/>
          <a:p>
            <a:pPr marL="109728" indent="0">
              <a:buNone/>
            </a:pPr>
            <a:endParaRPr lang="en-US" dirty="0"/>
          </a:p>
          <a:p>
            <a:pPr marL="109728" indent="0">
              <a:buNone/>
            </a:pPr>
            <a:endParaRPr lang="en-US" dirty="0"/>
          </a:p>
        </p:txBody>
      </p:sp>
      <p:sp>
        <p:nvSpPr>
          <p:cNvPr id="4" name="Content Placeholder 3"/>
          <p:cNvSpPr>
            <a:spLocks noGrp="1"/>
          </p:cNvSpPr>
          <p:nvPr>
            <p:ph sz="half" idx="2"/>
          </p:nvPr>
        </p:nvSpPr>
        <p:spPr>
          <a:xfrm>
            <a:off x="1188720" y="1954108"/>
            <a:ext cx="4937760" cy="4023360"/>
          </a:xfrm>
        </p:spPr>
        <p:txBody>
          <a:bodyPr>
            <a:normAutofit/>
          </a:bodyPr>
          <a:lstStyle/>
          <a:p>
            <a:r>
              <a:rPr lang="en-US" sz="2400" dirty="0"/>
              <a:t>Recursive</a:t>
            </a:r>
          </a:p>
          <a:p>
            <a:r>
              <a:rPr lang="en-US" sz="2400" dirty="0"/>
              <a:t>Cached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845734"/>
            <a:ext cx="4495800" cy="438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77E02290-BFE2-9E43-A12F-93D287123467}"/>
              </a:ext>
            </a:extLst>
          </p:cNvPr>
          <p:cNvSpPr>
            <a:spLocks noGrp="1"/>
          </p:cNvSpPr>
          <p:nvPr>
            <p:ph type="sldNum" sz="quarter" idx="12"/>
          </p:nvPr>
        </p:nvSpPr>
        <p:spPr/>
        <p:txBody>
          <a:bodyPr/>
          <a:lstStyle/>
          <a:p>
            <a:fld id="{8B519047-9AFA-4A82-8069-D12132B7B90E}" type="slidenum">
              <a:rPr lang="en-US" smtClean="0"/>
              <a:t>88</a:t>
            </a:fld>
            <a:endParaRPr lang="en-US" dirty="0"/>
          </a:p>
        </p:txBody>
      </p:sp>
    </p:spTree>
    <p:extLst>
      <p:ext uri="{BB962C8B-B14F-4D97-AF65-F5344CB8AC3E}">
        <p14:creationId xmlns:p14="http://schemas.microsoft.com/office/powerpoint/2010/main" val="36386448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Webpage Resolution</a:t>
            </a:r>
          </a:p>
        </p:txBody>
      </p:sp>
      <p:sp>
        <p:nvSpPr>
          <p:cNvPr id="5" name="Content Placeholder 4"/>
          <p:cNvSpPr>
            <a:spLocks noGrp="1"/>
          </p:cNvSpPr>
          <p:nvPr>
            <p:ph idx="1"/>
          </p:nvPr>
        </p:nvSpPr>
        <p:spPr>
          <a:xfrm>
            <a:off x="1097279" y="1845734"/>
            <a:ext cx="4322445" cy="4023360"/>
          </a:xfrm>
        </p:spPr>
        <p:txBody>
          <a:bodyPr/>
          <a:lstStyle/>
          <a:p>
            <a:r>
              <a:rPr lang="en-US" dirty="0"/>
              <a:t>User enters URL in web browser</a:t>
            </a:r>
          </a:p>
          <a:p>
            <a:r>
              <a:rPr lang="en-US" dirty="0"/>
              <a:t>OS Looks up IP address</a:t>
            </a:r>
          </a:p>
          <a:p>
            <a:pPr lvl="1"/>
            <a:r>
              <a:rPr lang="en-US" dirty="0"/>
              <a:t>If locally cached, return cached content</a:t>
            </a:r>
          </a:p>
          <a:p>
            <a:r>
              <a:rPr lang="en-US" dirty="0"/>
              <a:t>Lookup request to DNS server</a:t>
            </a:r>
          </a:p>
          <a:p>
            <a:r>
              <a:rPr lang="en-US" dirty="0"/>
              <a:t>Response received from DNS server</a:t>
            </a:r>
          </a:p>
          <a:p>
            <a:r>
              <a:rPr lang="en-US" dirty="0"/>
              <a:t>OS returns IP address to web browser</a:t>
            </a:r>
          </a:p>
          <a:p>
            <a:r>
              <a:rPr lang="en-US" dirty="0"/>
              <a:t>Web browser queries IP address for content</a:t>
            </a:r>
          </a:p>
          <a:p>
            <a:r>
              <a:rPr lang="en-US" dirty="0"/>
              <a:t>Content is returned to web browser and rendered as a web page</a:t>
            </a:r>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04558" y="2152650"/>
            <a:ext cx="5651122" cy="371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2BEE0821-A5A1-C44A-87A0-5C771776C1FE}"/>
              </a:ext>
            </a:extLst>
          </p:cNvPr>
          <p:cNvSpPr>
            <a:spLocks noGrp="1"/>
          </p:cNvSpPr>
          <p:nvPr>
            <p:ph type="sldNum" sz="quarter" idx="12"/>
          </p:nvPr>
        </p:nvSpPr>
        <p:spPr/>
        <p:txBody>
          <a:bodyPr/>
          <a:lstStyle/>
          <a:p>
            <a:fld id="{8B519047-9AFA-4A82-8069-D12132B7B90E}" type="slidenum">
              <a:rPr lang="en-US" smtClean="0"/>
              <a:t>89</a:t>
            </a:fld>
            <a:endParaRPr lang="en-US" dirty="0"/>
          </a:p>
        </p:txBody>
      </p:sp>
    </p:spTree>
    <p:extLst>
      <p:ext uri="{BB962C8B-B14F-4D97-AF65-F5344CB8AC3E}">
        <p14:creationId xmlns:p14="http://schemas.microsoft.com/office/powerpoint/2010/main" val="166046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 Info</a:t>
            </a:r>
          </a:p>
        </p:txBody>
      </p:sp>
      <p:sp>
        <p:nvSpPr>
          <p:cNvPr id="3" name="Content Placeholder 2"/>
          <p:cNvSpPr>
            <a:spLocks noGrp="1"/>
          </p:cNvSpPr>
          <p:nvPr>
            <p:ph idx="1"/>
          </p:nvPr>
        </p:nvSpPr>
        <p:spPr>
          <a:xfrm>
            <a:off x="1097280" y="1845734"/>
            <a:ext cx="10058400" cy="4425526"/>
          </a:xfrm>
        </p:spPr>
        <p:txBody>
          <a:bodyPr>
            <a:normAutofit/>
          </a:bodyPr>
          <a:lstStyle/>
          <a:p>
            <a:r>
              <a:rPr lang="en-US" dirty="0"/>
              <a:t>Required:</a:t>
            </a:r>
          </a:p>
          <a:p>
            <a:pPr lvl="1"/>
            <a:r>
              <a:rPr lang="en-US" dirty="0"/>
              <a:t>UNIX and Linux System Administration Handbook – 5</a:t>
            </a:r>
            <a:r>
              <a:rPr lang="en-US" baseline="30000" dirty="0"/>
              <a:t>th</a:t>
            </a:r>
            <a:r>
              <a:rPr lang="en-US" dirty="0"/>
              <a:t> Edition</a:t>
            </a:r>
          </a:p>
          <a:p>
            <a:pPr lvl="2"/>
            <a:r>
              <a:rPr lang="en-US" dirty="0"/>
              <a:t>Nemeth, et el. – Addison-Wesley 2017</a:t>
            </a:r>
          </a:p>
          <a:p>
            <a:pPr lvl="2"/>
            <a:r>
              <a:rPr lang="en-US" dirty="0"/>
              <a:t>ISBN: 978-0134277554</a:t>
            </a:r>
          </a:p>
          <a:p>
            <a:pPr lvl="2"/>
            <a:r>
              <a:rPr lang="en-US" dirty="0">
                <a:hlinkClick r:id="rId3"/>
              </a:rPr>
              <a:t>https://www.amazon.com/UNIX-Linux-System-Administration-Handbook-ebook/dp/B075MK6LZ7</a:t>
            </a:r>
            <a:endParaRPr lang="en-US" dirty="0"/>
          </a:p>
          <a:p>
            <a:r>
              <a:rPr lang="en-US" dirty="0"/>
              <a:t>Recommended:</a:t>
            </a:r>
          </a:p>
          <a:p>
            <a:pPr lvl="1"/>
            <a:r>
              <a:rPr lang="en-US" dirty="0"/>
              <a:t>Linux Administration: A Beginner’s Guide – 7</a:t>
            </a:r>
            <a:r>
              <a:rPr lang="en-US" baseline="30000" dirty="0"/>
              <a:t>th</a:t>
            </a:r>
            <a:r>
              <a:rPr lang="en-US" dirty="0"/>
              <a:t> Edition</a:t>
            </a:r>
          </a:p>
          <a:p>
            <a:pPr lvl="2"/>
            <a:r>
              <a:rPr lang="en-US" dirty="0"/>
              <a:t>Wale Soyinka – McGraw Hill 2015</a:t>
            </a:r>
          </a:p>
          <a:p>
            <a:pPr lvl="2"/>
            <a:r>
              <a:rPr lang="en-US" dirty="0"/>
              <a:t>ISBN: 978-0071845364</a:t>
            </a:r>
          </a:p>
          <a:p>
            <a:pPr lvl="2"/>
            <a:r>
              <a:rPr lang="en-US" dirty="0">
                <a:hlinkClick r:id="rId4"/>
              </a:rPr>
              <a:t>https://www.amazon.com/Linux-Administration-Beginners-Guide-Seventh/dp/0071845364</a:t>
            </a:r>
            <a:endParaRPr lang="en-US" dirty="0"/>
          </a:p>
          <a:p>
            <a:pPr lvl="1"/>
            <a:r>
              <a:rPr lang="en-US" dirty="0"/>
              <a:t>The Practice of System and Network Administration – 2</a:t>
            </a:r>
            <a:r>
              <a:rPr lang="en-US" baseline="30000" dirty="0"/>
              <a:t>nd</a:t>
            </a:r>
            <a:r>
              <a:rPr lang="en-US" dirty="0"/>
              <a:t> Edition</a:t>
            </a:r>
          </a:p>
          <a:p>
            <a:pPr lvl="2"/>
            <a:r>
              <a:rPr lang="en-US" dirty="0"/>
              <a:t>Limoncelli, Hogan, </a:t>
            </a:r>
            <a:r>
              <a:rPr lang="en-US" dirty="0" err="1"/>
              <a:t>Chalup</a:t>
            </a:r>
            <a:r>
              <a:rPr lang="en-US" dirty="0"/>
              <a:t> – Addison-Wesley 2007</a:t>
            </a:r>
          </a:p>
          <a:p>
            <a:pPr lvl="2"/>
            <a:r>
              <a:rPr lang="en-US" dirty="0"/>
              <a:t>ISBN: 978-0321492661</a:t>
            </a:r>
          </a:p>
          <a:p>
            <a:pPr lvl="2"/>
            <a:r>
              <a:rPr lang="en-US" dirty="0">
                <a:hlinkClick r:id="rId5"/>
              </a:rPr>
              <a:t>https://www.amazon.com/Practice-System-Network-Administration-Second/dp/0321492668</a:t>
            </a:r>
            <a:endParaRPr lang="en-US" dirty="0"/>
          </a:p>
        </p:txBody>
      </p:sp>
      <p:pic>
        <p:nvPicPr>
          <p:cNvPr id="1026" name="Picture 2">
            <a:extLst>
              <a:ext uri="{FF2B5EF4-FFF2-40B4-BE49-F238E27FC236}">
                <a16:creationId xmlns:a16="http://schemas.microsoft.com/office/drawing/2014/main" id="{FA30D7AE-AB86-6E46-ADAF-07D0A633B9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2665" y="3225113"/>
            <a:ext cx="1995294" cy="26064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1600E02-6349-CC4F-8B3E-1F75E4F1BC85}"/>
              </a:ext>
            </a:extLst>
          </p:cNvPr>
          <p:cNvSpPr>
            <a:spLocks noGrp="1"/>
          </p:cNvSpPr>
          <p:nvPr>
            <p:ph type="sldNum" sz="quarter" idx="12"/>
          </p:nvPr>
        </p:nvSpPr>
        <p:spPr/>
        <p:txBody>
          <a:bodyPr/>
          <a:lstStyle/>
          <a:p>
            <a:fld id="{8B519047-9AFA-4A82-8069-D12132B7B90E}" type="slidenum">
              <a:rPr lang="en-US" smtClean="0"/>
              <a:t>9</a:t>
            </a:fld>
            <a:endParaRPr lang="en-US" dirty="0"/>
          </a:p>
        </p:txBody>
      </p:sp>
    </p:spTree>
    <p:extLst>
      <p:ext uri="{BB962C8B-B14F-4D97-AF65-F5344CB8AC3E}">
        <p14:creationId xmlns:p14="http://schemas.microsoft.com/office/powerpoint/2010/main" val="8952183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Whois</a:t>
            </a:r>
            <a:r>
              <a:rPr lang="en-US" dirty="0"/>
              <a:t> Records</a:t>
            </a:r>
          </a:p>
        </p:txBody>
      </p:sp>
      <p:sp>
        <p:nvSpPr>
          <p:cNvPr id="2" name="Content Placeholder 1"/>
          <p:cNvSpPr>
            <a:spLocks noGrp="1"/>
          </p:cNvSpPr>
          <p:nvPr>
            <p:ph idx="1"/>
          </p:nvPr>
        </p:nvSpPr>
        <p:spPr>
          <a:xfrm>
            <a:off x="1097280" y="1845734"/>
            <a:ext cx="10058400" cy="4555066"/>
          </a:xfrm>
        </p:spPr>
        <p:txBody>
          <a:bodyPr>
            <a:normAutofit fontScale="85000" lnSpcReduction="20000"/>
          </a:bodyPr>
          <a:lstStyle/>
          <a:p>
            <a:r>
              <a:rPr lang="en-US" dirty="0"/>
              <a:t>More detailed information specifically about the domain</a:t>
            </a:r>
          </a:p>
          <a:p>
            <a:r>
              <a:rPr lang="en-US" dirty="0" err="1"/>
              <a:t>whois</a:t>
            </a:r>
            <a:r>
              <a:rPr lang="en-US" dirty="0"/>
              <a:t> eupcs.org</a:t>
            </a:r>
          </a:p>
          <a:p>
            <a:pPr lvl="1"/>
            <a:r>
              <a:rPr lang="en-US" dirty="0"/>
              <a:t>Registrant ID:CR36875534</a:t>
            </a:r>
          </a:p>
          <a:p>
            <a:pPr lvl="1"/>
            <a:r>
              <a:rPr lang="en-US" dirty="0"/>
              <a:t>Registrant </a:t>
            </a:r>
            <a:r>
              <a:rPr lang="en-US" dirty="0" err="1"/>
              <a:t>Name:Jason</a:t>
            </a:r>
            <a:r>
              <a:rPr lang="en-US" dirty="0"/>
              <a:t> Patalon</a:t>
            </a:r>
          </a:p>
          <a:p>
            <a:pPr lvl="1"/>
            <a:r>
              <a:rPr lang="en-US" dirty="0"/>
              <a:t>Registrant </a:t>
            </a:r>
            <a:r>
              <a:rPr lang="en-US" dirty="0" err="1"/>
              <a:t>Organization:Edinboro</a:t>
            </a:r>
            <a:r>
              <a:rPr lang="en-US" dirty="0"/>
              <a:t> University Computer Science Club</a:t>
            </a:r>
          </a:p>
          <a:p>
            <a:pPr lvl="1"/>
            <a:r>
              <a:rPr lang="en-US" dirty="0"/>
              <a:t>Registrant Street1:Doucette Hall Room 200</a:t>
            </a:r>
          </a:p>
          <a:p>
            <a:pPr lvl="1"/>
            <a:r>
              <a:rPr lang="en-US" dirty="0"/>
              <a:t>Registrant Street2:215 Meadville St.</a:t>
            </a:r>
          </a:p>
          <a:p>
            <a:pPr lvl="1"/>
            <a:r>
              <a:rPr lang="en-US" dirty="0"/>
              <a:t>Registrant Street3:</a:t>
            </a:r>
          </a:p>
          <a:p>
            <a:pPr lvl="1"/>
            <a:r>
              <a:rPr lang="en-US" dirty="0"/>
              <a:t>Registrant </a:t>
            </a:r>
            <a:r>
              <a:rPr lang="en-US" dirty="0" err="1"/>
              <a:t>City:Edinboro</a:t>
            </a:r>
            <a:endParaRPr lang="en-US" dirty="0"/>
          </a:p>
          <a:p>
            <a:pPr lvl="1"/>
            <a:r>
              <a:rPr lang="en-US" dirty="0"/>
              <a:t>Registrant State/</a:t>
            </a:r>
            <a:r>
              <a:rPr lang="en-US" dirty="0" err="1"/>
              <a:t>Province:Pennsylvania</a:t>
            </a:r>
            <a:endParaRPr lang="en-US" dirty="0"/>
          </a:p>
          <a:p>
            <a:pPr lvl="1"/>
            <a:r>
              <a:rPr lang="en-US" dirty="0"/>
              <a:t>Registrant Postal Code:16444</a:t>
            </a:r>
          </a:p>
          <a:p>
            <a:pPr lvl="1"/>
            <a:r>
              <a:rPr lang="en-US" dirty="0"/>
              <a:t>Registrant </a:t>
            </a:r>
            <a:r>
              <a:rPr lang="en-US" dirty="0" err="1"/>
              <a:t>Country:US</a:t>
            </a:r>
            <a:endParaRPr lang="en-US" dirty="0"/>
          </a:p>
          <a:p>
            <a:pPr lvl="1"/>
            <a:r>
              <a:rPr lang="en-US" dirty="0"/>
              <a:t>Registrant Phone:+1.8147322000</a:t>
            </a:r>
          </a:p>
          <a:p>
            <a:pPr lvl="1"/>
            <a:r>
              <a:rPr lang="en-US" dirty="0"/>
              <a:t>Registrant Phone Ext.:</a:t>
            </a:r>
          </a:p>
          <a:p>
            <a:pPr lvl="1"/>
            <a:r>
              <a:rPr lang="en-US" dirty="0"/>
              <a:t>Registrant FAX:</a:t>
            </a:r>
          </a:p>
          <a:p>
            <a:pPr lvl="1"/>
            <a:r>
              <a:rPr lang="en-US" dirty="0"/>
              <a:t>Registrant FAX Ext.:</a:t>
            </a:r>
          </a:p>
          <a:p>
            <a:pPr lvl="1"/>
            <a:r>
              <a:rPr lang="en-US" dirty="0"/>
              <a:t>Registrant </a:t>
            </a:r>
            <a:r>
              <a:rPr lang="en-US" dirty="0" err="1"/>
              <a:t>Email:jpatalon@edinboro.edu</a:t>
            </a:r>
            <a:endParaRPr lang="en-US" dirty="0"/>
          </a:p>
          <a:p>
            <a:pPr lvl="1"/>
            <a:endParaRPr lang="en-US" dirty="0"/>
          </a:p>
        </p:txBody>
      </p:sp>
      <p:sp>
        <p:nvSpPr>
          <p:cNvPr id="4" name="Slide Number Placeholder 3">
            <a:extLst>
              <a:ext uri="{FF2B5EF4-FFF2-40B4-BE49-F238E27FC236}">
                <a16:creationId xmlns:a16="http://schemas.microsoft.com/office/drawing/2014/main" id="{13CEC5C4-EB77-4D40-8068-9C2024BA5C71}"/>
              </a:ext>
            </a:extLst>
          </p:cNvPr>
          <p:cNvSpPr>
            <a:spLocks noGrp="1"/>
          </p:cNvSpPr>
          <p:nvPr>
            <p:ph type="sldNum" sz="quarter" idx="12"/>
          </p:nvPr>
        </p:nvSpPr>
        <p:spPr/>
        <p:txBody>
          <a:bodyPr/>
          <a:lstStyle/>
          <a:p>
            <a:fld id="{8B519047-9AFA-4A82-8069-D12132B7B90E}" type="slidenum">
              <a:rPr lang="en-US" smtClean="0"/>
              <a:t>90</a:t>
            </a:fld>
            <a:endParaRPr lang="en-US" dirty="0"/>
          </a:p>
        </p:txBody>
      </p:sp>
    </p:spTree>
    <p:extLst>
      <p:ext uri="{BB962C8B-B14F-4D97-AF65-F5344CB8AC3E}">
        <p14:creationId xmlns:p14="http://schemas.microsoft.com/office/powerpoint/2010/main" val="42881885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Connections</a:t>
            </a:r>
          </a:p>
        </p:txBody>
      </p:sp>
      <p:sp>
        <p:nvSpPr>
          <p:cNvPr id="3" name="Content Placeholder 2"/>
          <p:cNvSpPr>
            <a:spLocks noGrp="1"/>
          </p:cNvSpPr>
          <p:nvPr>
            <p:ph sz="half" idx="1"/>
          </p:nvPr>
        </p:nvSpPr>
        <p:spPr>
          <a:xfrm>
            <a:off x="6217920" y="1810603"/>
            <a:ext cx="4937760" cy="4023360"/>
          </a:xfrm>
        </p:spPr>
        <p:txBody>
          <a:bodyPr/>
          <a:lstStyle/>
          <a:p>
            <a:r>
              <a:rPr lang="en-US" dirty="0"/>
              <a:t>Storage Area Network</a:t>
            </a:r>
          </a:p>
          <a:p>
            <a:pPr lvl="1"/>
            <a:r>
              <a:rPr lang="en-US" dirty="0"/>
              <a:t>Separate physical network</a:t>
            </a:r>
          </a:p>
          <a:p>
            <a:pPr lvl="1"/>
            <a:r>
              <a:rPr lang="en-US" dirty="0"/>
              <a:t>Redundancy</a:t>
            </a:r>
          </a:p>
          <a:p>
            <a:pPr lvl="1"/>
            <a:r>
              <a:rPr lang="en-US" dirty="0"/>
              <a:t>Connection between server and disk</a:t>
            </a:r>
          </a:p>
          <a:p>
            <a:pPr lvl="1"/>
            <a:r>
              <a:rPr lang="en-US" dirty="0"/>
              <a:t>4-8+ GBps</a:t>
            </a:r>
          </a:p>
        </p:txBody>
      </p:sp>
      <p:sp>
        <p:nvSpPr>
          <p:cNvPr id="4" name="Content Placeholder 3"/>
          <p:cNvSpPr>
            <a:spLocks noGrp="1"/>
          </p:cNvSpPr>
          <p:nvPr>
            <p:ph sz="half" idx="2"/>
          </p:nvPr>
        </p:nvSpPr>
        <p:spPr>
          <a:xfrm>
            <a:off x="1097279" y="1810603"/>
            <a:ext cx="4937760" cy="4023360"/>
          </a:xfrm>
        </p:spPr>
        <p:txBody>
          <a:bodyPr/>
          <a:lstStyle/>
          <a:p>
            <a:r>
              <a:rPr lang="en-US" dirty="0"/>
              <a:t>Ethernet Network</a:t>
            </a:r>
          </a:p>
          <a:p>
            <a:pPr lvl="1"/>
            <a:r>
              <a:rPr lang="en-US" dirty="0"/>
              <a:t>Multiple interfaces provide redundancy</a:t>
            </a:r>
          </a:p>
          <a:p>
            <a:pPr lvl="1"/>
            <a:r>
              <a:rPr lang="en-US" dirty="0"/>
              <a:t>Active/Backup or Active/Active </a:t>
            </a:r>
          </a:p>
          <a:p>
            <a:pPr lvl="1"/>
            <a:r>
              <a:rPr lang="en-US" dirty="0"/>
              <a:t>1-10+ GBps</a:t>
            </a:r>
          </a:p>
        </p:txBody>
      </p:sp>
      <p:pic>
        <p:nvPicPr>
          <p:cNvPr id="5" name="Picture 4"/>
          <p:cNvPicPr>
            <a:picLocks noChangeAspect="1"/>
          </p:cNvPicPr>
          <p:nvPr/>
        </p:nvPicPr>
        <p:blipFill>
          <a:blip r:embed="rId3"/>
          <a:stretch>
            <a:fillRect/>
          </a:stretch>
        </p:blipFill>
        <p:spPr>
          <a:xfrm>
            <a:off x="6126480" y="3531140"/>
            <a:ext cx="4619272" cy="2681431"/>
          </a:xfrm>
          <a:prstGeom prst="rect">
            <a:avLst/>
          </a:prstGeom>
        </p:spPr>
      </p:pic>
      <p:pic>
        <p:nvPicPr>
          <p:cNvPr id="6" name="Picture 5"/>
          <p:cNvPicPr>
            <a:picLocks noChangeAspect="1"/>
          </p:cNvPicPr>
          <p:nvPr/>
        </p:nvPicPr>
        <p:blipFill>
          <a:blip r:embed="rId4"/>
          <a:stretch>
            <a:fillRect/>
          </a:stretch>
        </p:blipFill>
        <p:spPr>
          <a:xfrm>
            <a:off x="1870709" y="3069321"/>
            <a:ext cx="3390900" cy="3143250"/>
          </a:xfrm>
          <a:prstGeom prst="rect">
            <a:avLst/>
          </a:prstGeom>
        </p:spPr>
      </p:pic>
      <p:sp>
        <p:nvSpPr>
          <p:cNvPr id="7" name="Slide Number Placeholder 6">
            <a:extLst>
              <a:ext uri="{FF2B5EF4-FFF2-40B4-BE49-F238E27FC236}">
                <a16:creationId xmlns:a16="http://schemas.microsoft.com/office/drawing/2014/main" id="{BD253078-56CA-2A4F-809D-6641D15B3146}"/>
              </a:ext>
            </a:extLst>
          </p:cNvPr>
          <p:cNvSpPr>
            <a:spLocks noGrp="1"/>
          </p:cNvSpPr>
          <p:nvPr>
            <p:ph type="sldNum" sz="quarter" idx="12"/>
          </p:nvPr>
        </p:nvSpPr>
        <p:spPr/>
        <p:txBody>
          <a:bodyPr/>
          <a:lstStyle/>
          <a:p>
            <a:fld id="{8B519047-9AFA-4A82-8069-D12132B7B90E}" type="slidenum">
              <a:rPr lang="en-US" smtClean="0"/>
              <a:t>91</a:t>
            </a:fld>
            <a:endParaRPr lang="en-US" dirty="0"/>
          </a:p>
        </p:txBody>
      </p:sp>
    </p:spTree>
    <p:extLst>
      <p:ext uri="{BB962C8B-B14F-4D97-AF65-F5344CB8AC3E}">
        <p14:creationId xmlns:p14="http://schemas.microsoft.com/office/powerpoint/2010/main" val="13711523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Availability</a:t>
            </a:r>
          </a:p>
        </p:txBody>
      </p:sp>
      <p:sp>
        <p:nvSpPr>
          <p:cNvPr id="5" name="Content Placeholder 4"/>
          <p:cNvSpPr>
            <a:spLocks noGrp="1"/>
          </p:cNvSpPr>
          <p:nvPr>
            <p:ph idx="1"/>
          </p:nvPr>
        </p:nvSpPr>
        <p:spPr>
          <a:xfrm>
            <a:off x="1097280" y="1845734"/>
            <a:ext cx="6138898" cy="4023360"/>
          </a:xfrm>
        </p:spPr>
        <p:txBody>
          <a:bodyPr/>
          <a:lstStyle/>
          <a:p>
            <a:r>
              <a:rPr lang="en-US" dirty="0"/>
              <a:t>High Availability (HA) refers to the availability of resources in a computer system, in the wake of component failures in the system.</a:t>
            </a:r>
          </a:p>
          <a:p>
            <a:r>
              <a:rPr lang="en-US" dirty="0"/>
              <a:t>HA is a characteristic of a system</a:t>
            </a:r>
          </a:p>
          <a:p>
            <a:r>
              <a:rPr lang="en-US" dirty="0"/>
              <a:t>HA Systems feature several key items:</a:t>
            </a:r>
          </a:p>
          <a:p>
            <a:pPr lvl="1"/>
            <a:r>
              <a:rPr lang="en-US" dirty="0"/>
              <a:t>Elimination of single points of failure</a:t>
            </a:r>
          </a:p>
          <a:p>
            <a:pPr lvl="1"/>
            <a:r>
              <a:rPr lang="en-US" dirty="0"/>
              <a:t>Reliable components</a:t>
            </a:r>
          </a:p>
          <a:p>
            <a:pPr lvl="1"/>
            <a:r>
              <a:rPr lang="en-US" dirty="0"/>
              <a:t>Failure detection</a:t>
            </a:r>
          </a:p>
          <a:p>
            <a:r>
              <a:rPr lang="en-US" dirty="0"/>
              <a:t>HA is generally measured by unscheduled downtime</a:t>
            </a:r>
          </a:p>
          <a:p>
            <a:r>
              <a:rPr lang="en-US" dirty="0"/>
              <a:t>Fault Domain</a:t>
            </a:r>
          </a:p>
        </p:txBody>
      </p:sp>
      <p:pic>
        <p:nvPicPr>
          <p:cNvPr id="1026" name="Picture 2" descr="https://upload.wikimedia.org/wikipedia/commons/6/63/2nodeHAclus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00" y="1851482"/>
            <a:ext cx="3637279" cy="424139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0F88D50-E042-1B4E-AB74-1A0451286928}"/>
              </a:ext>
            </a:extLst>
          </p:cNvPr>
          <p:cNvSpPr>
            <a:spLocks noGrp="1"/>
          </p:cNvSpPr>
          <p:nvPr>
            <p:ph type="sldNum" sz="quarter" idx="12"/>
          </p:nvPr>
        </p:nvSpPr>
        <p:spPr/>
        <p:txBody>
          <a:bodyPr/>
          <a:lstStyle/>
          <a:p>
            <a:fld id="{8B519047-9AFA-4A82-8069-D12132B7B90E}" type="slidenum">
              <a:rPr lang="en-US" smtClean="0"/>
              <a:t>92</a:t>
            </a:fld>
            <a:endParaRPr lang="en-US" dirty="0"/>
          </a:p>
        </p:txBody>
      </p:sp>
    </p:spTree>
    <p:extLst>
      <p:ext uri="{BB962C8B-B14F-4D97-AF65-F5344CB8AC3E}">
        <p14:creationId xmlns:p14="http://schemas.microsoft.com/office/powerpoint/2010/main" val="35114028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Availability</a:t>
            </a:r>
          </a:p>
        </p:txBody>
      </p:sp>
      <p:sp>
        <p:nvSpPr>
          <p:cNvPr id="5" name="Content Placeholder 4"/>
          <p:cNvSpPr>
            <a:spLocks noGrp="1"/>
          </p:cNvSpPr>
          <p:nvPr>
            <p:ph idx="1"/>
          </p:nvPr>
        </p:nvSpPr>
        <p:spPr>
          <a:xfrm>
            <a:off x="1097279" y="1845734"/>
            <a:ext cx="6645937" cy="4023360"/>
          </a:xfrm>
        </p:spPr>
        <p:txBody>
          <a:bodyPr/>
          <a:lstStyle/>
          <a:p>
            <a:r>
              <a:rPr lang="en-US" dirty="0"/>
              <a:t>HA is measured by downtime</a:t>
            </a:r>
          </a:p>
          <a:p>
            <a:pPr lvl="1"/>
            <a:r>
              <a:rPr lang="en-US" dirty="0"/>
              <a:t>Scheduled downtime</a:t>
            </a:r>
          </a:p>
          <a:p>
            <a:pPr lvl="2"/>
            <a:r>
              <a:rPr lang="en-US" sz="1600" dirty="0"/>
              <a:t>System patches or configuration changes requiring a reboot</a:t>
            </a:r>
          </a:p>
          <a:p>
            <a:pPr lvl="2"/>
            <a:r>
              <a:rPr lang="en-US" sz="1600" dirty="0"/>
              <a:t>Logical, scheduled, approved events</a:t>
            </a:r>
          </a:p>
          <a:p>
            <a:pPr lvl="1"/>
            <a:r>
              <a:rPr lang="en-US" dirty="0"/>
              <a:t>Unscheduled downtime</a:t>
            </a:r>
          </a:p>
          <a:p>
            <a:pPr lvl="2"/>
            <a:r>
              <a:rPr lang="en-US" sz="1600" dirty="0"/>
              <a:t>Internal or external hardware or software failure</a:t>
            </a:r>
          </a:p>
          <a:p>
            <a:pPr lvl="2"/>
            <a:r>
              <a:rPr lang="en-US" sz="1600" dirty="0"/>
              <a:t>Natural disaster, security breach</a:t>
            </a:r>
          </a:p>
          <a:p>
            <a:r>
              <a:rPr lang="en-US" dirty="0"/>
              <a:t>Availability is usually measured as a percentage</a:t>
            </a:r>
          </a:p>
          <a:p>
            <a:pPr lvl="1"/>
            <a:r>
              <a:rPr lang="en-US" dirty="0"/>
              <a:t>Percentage of minutes per year a system is online</a:t>
            </a:r>
          </a:p>
          <a:p>
            <a:pPr lvl="1"/>
            <a:r>
              <a:rPr lang="en-US" dirty="0"/>
              <a:t>99.999% - Five Nines – 5.26 minutes (5:16) of downtime per year</a:t>
            </a:r>
          </a:p>
          <a:p>
            <a:r>
              <a:rPr lang="en-US" dirty="0"/>
              <a:t>May be measured and interpreted multiple ways</a:t>
            </a:r>
          </a:p>
        </p:txBody>
      </p:sp>
      <p:pic>
        <p:nvPicPr>
          <p:cNvPr id="1026" name="Picture 2" descr="https://upload.wikimedia.org/wikipedia/commons/6/63/2nodeHAclus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00" y="1851482"/>
            <a:ext cx="3637279" cy="424139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5F19C18-A158-454E-9994-35CC0F46D6CB}"/>
              </a:ext>
            </a:extLst>
          </p:cNvPr>
          <p:cNvSpPr>
            <a:spLocks noGrp="1"/>
          </p:cNvSpPr>
          <p:nvPr>
            <p:ph type="sldNum" sz="quarter" idx="12"/>
          </p:nvPr>
        </p:nvSpPr>
        <p:spPr/>
        <p:txBody>
          <a:bodyPr/>
          <a:lstStyle/>
          <a:p>
            <a:fld id="{8B519047-9AFA-4A82-8069-D12132B7B90E}" type="slidenum">
              <a:rPr lang="en-US" smtClean="0"/>
              <a:t>93</a:t>
            </a:fld>
            <a:endParaRPr lang="en-US" dirty="0"/>
          </a:p>
        </p:txBody>
      </p:sp>
    </p:spTree>
    <p:extLst>
      <p:ext uri="{BB962C8B-B14F-4D97-AF65-F5344CB8AC3E}">
        <p14:creationId xmlns:p14="http://schemas.microsoft.com/office/powerpoint/2010/main" val="29139835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01E3-0878-4448-8C92-609D99249AF5}"/>
              </a:ext>
            </a:extLst>
          </p:cNvPr>
          <p:cNvSpPr>
            <a:spLocks noGrp="1"/>
          </p:cNvSpPr>
          <p:nvPr>
            <p:ph type="title"/>
          </p:nvPr>
        </p:nvSpPr>
        <p:spPr/>
        <p:txBody>
          <a:bodyPr/>
          <a:lstStyle/>
          <a:p>
            <a:r>
              <a:rPr lang="en-US" dirty="0"/>
              <a:t>Connecting to our VM’s</a:t>
            </a:r>
          </a:p>
        </p:txBody>
      </p:sp>
      <p:sp>
        <p:nvSpPr>
          <p:cNvPr id="3" name="Content Placeholder 2">
            <a:extLst>
              <a:ext uri="{FF2B5EF4-FFF2-40B4-BE49-F238E27FC236}">
                <a16:creationId xmlns:a16="http://schemas.microsoft.com/office/drawing/2014/main" id="{C011CFE7-B57D-9EC6-005D-A1034CE4F972}"/>
              </a:ext>
            </a:extLst>
          </p:cNvPr>
          <p:cNvSpPr>
            <a:spLocks noGrp="1"/>
          </p:cNvSpPr>
          <p:nvPr>
            <p:ph idx="1"/>
          </p:nvPr>
        </p:nvSpPr>
        <p:spPr>
          <a:xfrm>
            <a:off x="1097280" y="1845734"/>
            <a:ext cx="10058400" cy="4408310"/>
          </a:xfrm>
        </p:spPr>
        <p:txBody>
          <a:bodyPr/>
          <a:lstStyle/>
          <a:p>
            <a:r>
              <a:rPr lang="en-US" dirty="0"/>
              <a:t>New method of connecting to CS Network</a:t>
            </a:r>
          </a:p>
          <a:p>
            <a:r>
              <a:rPr lang="en-US" dirty="0"/>
              <a:t>Connect to VPN</a:t>
            </a:r>
          </a:p>
          <a:p>
            <a:pPr lvl="1"/>
            <a:r>
              <a:rPr lang="en-US" dirty="0"/>
              <a:t>Windows Thick Client</a:t>
            </a:r>
          </a:p>
          <a:p>
            <a:pPr lvl="1"/>
            <a:r>
              <a:rPr lang="en-US" dirty="0"/>
              <a:t>Windows L2TP</a:t>
            </a:r>
          </a:p>
          <a:p>
            <a:pPr lvl="1"/>
            <a:r>
              <a:rPr lang="en-US" dirty="0"/>
              <a:t>MacOS L2TP</a:t>
            </a:r>
          </a:p>
          <a:p>
            <a:pPr lvl="1"/>
            <a:r>
              <a:rPr lang="en-US" dirty="0"/>
              <a:t>Chromebook/Linux L2TP?</a:t>
            </a:r>
          </a:p>
          <a:p>
            <a:pPr lvl="2"/>
            <a:r>
              <a:rPr lang="en-US" dirty="0"/>
              <a:t>Untested…</a:t>
            </a:r>
          </a:p>
          <a:p>
            <a:r>
              <a:rPr lang="en-US" dirty="0"/>
              <a:t>EUP-CS VPN</a:t>
            </a:r>
          </a:p>
          <a:p>
            <a:pPr lvl="1"/>
            <a:r>
              <a:rPr lang="en-US" dirty="0"/>
              <a:t>Remote host: 147.64.2.12 (</a:t>
            </a:r>
            <a:r>
              <a:rPr lang="en-US" dirty="0" err="1"/>
              <a:t>vpn.cs.edinboro.edu</a:t>
            </a:r>
            <a:r>
              <a:rPr lang="en-US" dirty="0"/>
              <a:t> or </a:t>
            </a:r>
            <a:r>
              <a:rPr lang="en-US" dirty="0" err="1"/>
              <a:t>vpn.ultrastuff.net</a:t>
            </a:r>
            <a:r>
              <a:rPr lang="en-US" dirty="0"/>
              <a:t>)</a:t>
            </a:r>
          </a:p>
          <a:p>
            <a:pPr lvl="1"/>
            <a:r>
              <a:rPr lang="en-US" dirty="0"/>
              <a:t>Pre-Shared Key: &lt;</a:t>
            </a:r>
            <a:r>
              <a:rPr lang="en-US" dirty="0" err="1"/>
              <a:t>credentials.txt</a:t>
            </a:r>
            <a:r>
              <a:rPr lang="en-US" dirty="0"/>
              <a:t>&gt;</a:t>
            </a:r>
          </a:p>
          <a:p>
            <a:pPr lvl="1"/>
            <a:r>
              <a:rPr lang="en-US" dirty="0"/>
              <a:t>Username and password for students</a:t>
            </a:r>
          </a:p>
          <a:p>
            <a:pPr lvl="2"/>
            <a:r>
              <a:rPr lang="en-US" dirty="0"/>
              <a:t>VPN Username: &lt;credentials.txt&gt;</a:t>
            </a:r>
          </a:p>
          <a:p>
            <a:pPr lvl="2"/>
            <a:r>
              <a:rPr lang="en-US" dirty="0"/>
              <a:t>VPN Password: &lt;credentials.txt&gt;</a:t>
            </a:r>
          </a:p>
          <a:p>
            <a:endParaRPr lang="en-US" dirty="0"/>
          </a:p>
        </p:txBody>
      </p:sp>
      <p:sp>
        <p:nvSpPr>
          <p:cNvPr id="4" name="Slide Number Placeholder 3">
            <a:extLst>
              <a:ext uri="{FF2B5EF4-FFF2-40B4-BE49-F238E27FC236}">
                <a16:creationId xmlns:a16="http://schemas.microsoft.com/office/drawing/2014/main" id="{00112996-4E97-626F-A6D4-BE90E13DE513}"/>
              </a:ext>
            </a:extLst>
          </p:cNvPr>
          <p:cNvSpPr>
            <a:spLocks noGrp="1"/>
          </p:cNvSpPr>
          <p:nvPr>
            <p:ph type="sldNum" sz="quarter" idx="12"/>
          </p:nvPr>
        </p:nvSpPr>
        <p:spPr/>
        <p:txBody>
          <a:bodyPr/>
          <a:lstStyle/>
          <a:p>
            <a:fld id="{8B519047-9AFA-4A82-8069-D12132B7B90E}" type="slidenum">
              <a:rPr lang="en-US" smtClean="0"/>
              <a:t>94</a:t>
            </a:fld>
            <a:endParaRPr lang="en-US" dirty="0"/>
          </a:p>
        </p:txBody>
      </p:sp>
      <p:sp>
        <p:nvSpPr>
          <p:cNvPr id="6" name="Rectangle 5">
            <a:extLst>
              <a:ext uri="{FF2B5EF4-FFF2-40B4-BE49-F238E27FC236}">
                <a16:creationId xmlns:a16="http://schemas.microsoft.com/office/drawing/2014/main" id="{A350A481-163D-3BEB-FE51-45F9E82C219E}"/>
              </a:ext>
            </a:extLst>
          </p:cNvPr>
          <p:cNvSpPr/>
          <p:nvPr/>
        </p:nvSpPr>
        <p:spPr>
          <a:xfrm rot="398010">
            <a:off x="8423580" y="2049056"/>
            <a:ext cx="3596897"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Creds in credentials.txt</a:t>
            </a:r>
          </a:p>
        </p:txBody>
      </p:sp>
      <p:pic>
        <p:nvPicPr>
          <p:cNvPr id="7" name="Picture 2" descr="VPN - fast proxy + secure - Apps on ...">
            <a:extLst>
              <a:ext uri="{FF2B5EF4-FFF2-40B4-BE49-F238E27FC236}">
                <a16:creationId xmlns:a16="http://schemas.microsoft.com/office/drawing/2014/main" id="{B2CB0BBB-9949-3FAA-3B9C-8F3CDECFD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377" y="3944052"/>
            <a:ext cx="1867301" cy="1867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3781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AFD4-A913-B168-A723-AC8079F816C4}"/>
              </a:ext>
            </a:extLst>
          </p:cNvPr>
          <p:cNvSpPr>
            <a:spLocks noGrp="1"/>
          </p:cNvSpPr>
          <p:nvPr>
            <p:ph type="title"/>
          </p:nvPr>
        </p:nvSpPr>
        <p:spPr>
          <a:xfrm>
            <a:off x="1097280" y="286603"/>
            <a:ext cx="10712918" cy="1450757"/>
          </a:xfrm>
        </p:spPr>
        <p:txBody>
          <a:bodyPr/>
          <a:lstStyle/>
          <a:p>
            <a:r>
              <a:rPr lang="en-US" dirty="0"/>
              <a:t>Create a VPN Connection – Windows Client</a:t>
            </a:r>
          </a:p>
        </p:txBody>
      </p:sp>
      <p:sp>
        <p:nvSpPr>
          <p:cNvPr id="3" name="Content Placeholder 2">
            <a:extLst>
              <a:ext uri="{FF2B5EF4-FFF2-40B4-BE49-F238E27FC236}">
                <a16:creationId xmlns:a16="http://schemas.microsoft.com/office/drawing/2014/main" id="{494F485D-8CFA-B34A-16D6-DCE9A302486B}"/>
              </a:ext>
            </a:extLst>
          </p:cNvPr>
          <p:cNvSpPr>
            <a:spLocks noGrp="1"/>
          </p:cNvSpPr>
          <p:nvPr>
            <p:ph idx="1"/>
          </p:nvPr>
        </p:nvSpPr>
        <p:spPr>
          <a:xfrm>
            <a:off x="1097280" y="1845733"/>
            <a:ext cx="10058400" cy="4391437"/>
          </a:xfrm>
        </p:spPr>
        <p:txBody>
          <a:bodyPr/>
          <a:lstStyle/>
          <a:p>
            <a:r>
              <a:rPr lang="en-US" dirty="0"/>
              <a:t>Windows – </a:t>
            </a:r>
            <a:r>
              <a:rPr lang="en-US" dirty="0" err="1"/>
              <a:t>Sonicwall</a:t>
            </a:r>
            <a:r>
              <a:rPr lang="en-US" dirty="0"/>
              <a:t> VPN Client</a:t>
            </a:r>
          </a:p>
          <a:p>
            <a:pPr lvl="1"/>
            <a:r>
              <a:rPr lang="en-US" dirty="0"/>
              <a:t>Download and install the client</a:t>
            </a:r>
          </a:p>
          <a:p>
            <a:pPr lvl="2"/>
            <a:r>
              <a:rPr lang="en-US" dirty="0">
                <a:hlinkClick r:id="rId2"/>
              </a:rPr>
              <a:t>https://software.sonicwall.com/GlobalVPNClient/184-011921-00_REV_A_GVCSetup64.exe</a:t>
            </a:r>
            <a:endParaRPr lang="en-US" dirty="0"/>
          </a:p>
          <a:p>
            <a:pPr lvl="1"/>
            <a:r>
              <a:rPr lang="en-US" dirty="0"/>
              <a:t>Give the connection a name: EUP-CS VPN</a:t>
            </a:r>
          </a:p>
          <a:p>
            <a:pPr lvl="1"/>
            <a:r>
              <a:rPr lang="en-US" dirty="0"/>
              <a:t>Remote host: 147.64.2.12 (vpn.cs.edinboro.edu or </a:t>
            </a:r>
            <a:r>
              <a:rPr lang="en-US" dirty="0" err="1"/>
              <a:t>vpn.ultrastuff.net</a:t>
            </a:r>
            <a:r>
              <a:rPr lang="en-US" dirty="0"/>
              <a:t>)</a:t>
            </a:r>
          </a:p>
          <a:p>
            <a:pPr lvl="1"/>
            <a:r>
              <a:rPr lang="en-US" dirty="0"/>
              <a:t>Pre-Shared Key: &lt;credentials.txt&gt;</a:t>
            </a:r>
          </a:p>
          <a:p>
            <a:pPr lvl="1"/>
            <a:r>
              <a:rPr lang="en-US" dirty="0"/>
              <a:t>Username and password for students</a:t>
            </a:r>
          </a:p>
          <a:p>
            <a:pPr lvl="2"/>
            <a:r>
              <a:rPr lang="en-US" dirty="0"/>
              <a:t>VPN Username: &lt;credentials.txt&gt;</a:t>
            </a:r>
          </a:p>
          <a:p>
            <a:pPr lvl="2"/>
            <a:r>
              <a:rPr lang="en-US" dirty="0"/>
              <a:t>VPN Password: &lt;credentials.txt&gt;</a:t>
            </a:r>
          </a:p>
          <a:p>
            <a:pPr lvl="1"/>
            <a:r>
              <a:rPr lang="en-US" dirty="0"/>
              <a:t>Enable the connection!</a:t>
            </a:r>
          </a:p>
        </p:txBody>
      </p:sp>
      <p:sp>
        <p:nvSpPr>
          <p:cNvPr id="4" name="Slide Number Placeholder 3">
            <a:extLst>
              <a:ext uri="{FF2B5EF4-FFF2-40B4-BE49-F238E27FC236}">
                <a16:creationId xmlns:a16="http://schemas.microsoft.com/office/drawing/2014/main" id="{BBE4A263-17F8-6245-EC5F-919FB56A7D22}"/>
              </a:ext>
            </a:extLst>
          </p:cNvPr>
          <p:cNvSpPr>
            <a:spLocks noGrp="1"/>
          </p:cNvSpPr>
          <p:nvPr>
            <p:ph type="sldNum" sz="quarter" idx="12"/>
          </p:nvPr>
        </p:nvSpPr>
        <p:spPr/>
        <p:txBody>
          <a:bodyPr/>
          <a:lstStyle/>
          <a:p>
            <a:fld id="{8B519047-9AFA-4A82-8069-D12132B7B90E}" type="slidenum">
              <a:rPr lang="en-US" smtClean="0"/>
              <a:t>95</a:t>
            </a:fld>
            <a:endParaRPr lang="en-US" dirty="0"/>
          </a:p>
        </p:txBody>
      </p:sp>
      <p:sp>
        <p:nvSpPr>
          <p:cNvPr id="6" name="Rectangle 5">
            <a:extLst>
              <a:ext uri="{FF2B5EF4-FFF2-40B4-BE49-F238E27FC236}">
                <a16:creationId xmlns:a16="http://schemas.microsoft.com/office/drawing/2014/main" id="{187BB414-A9F5-796E-A1BB-3F1676945F9F}"/>
              </a:ext>
            </a:extLst>
          </p:cNvPr>
          <p:cNvSpPr/>
          <p:nvPr/>
        </p:nvSpPr>
        <p:spPr>
          <a:xfrm rot="398010">
            <a:off x="8423580" y="2049056"/>
            <a:ext cx="3596897"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Creds in credentials.txt</a:t>
            </a:r>
          </a:p>
        </p:txBody>
      </p:sp>
      <p:pic>
        <p:nvPicPr>
          <p:cNvPr id="5" name="Picture 2" descr="VPN - fast proxy + secure - Apps on ...">
            <a:extLst>
              <a:ext uri="{FF2B5EF4-FFF2-40B4-BE49-F238E27FC236}">
                <a16:creationId xmlns:a16="http://schemas.microsoft.com/office/drawing/2014/main" id="{BB0AF784-4F77-37A2-B83D-D147CAD57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8377" y="3944052"/>
            <a:ext cx="1867301" cy="1867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8880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8A3D-9457-9FB1-391B-FCBC5D7253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E907F6-F0A9-63E6-2CA8-9C45804454A4}"/>
              </a:ext>
            </a:extLst>
          </p:cNvPr>
          <p:cNvSpPr>
            <a:spLocks noGrp="1"/>
          </p:cNvSpPr>
          <p:nvPr>
            <p:ph type="title"/>
          </p:nvPr>
        </p:nvSpPr>
        <p:spPr>
          <a:xfrm>
            <a:off x="1097280" y="286603"/>
            <a:ext cx="10299032" cy="1450757"/>
          </a:xfrm>
        </p:spPr>
        <p:txBody>
          <a:bodyPr/>
          <a:lstStyle/>
          <a:p>
            <a:r>
              <a:rPr lang="en-US" dirty="0"/>
              <a:t>Create a VPN Connection – Windows L2TP</a:t>
            </a:r>
          </a:p>
        </p:txBody>
      </p:sp>
      <p:sp>
        <p:nvSpPr>
          <p:cNvPr id="3" name="Content Placeholder 2">
            <a:extLst>
              <a:ext uri="{FF2B5EF4-FFF2-40B4-BE49-F238E27FC236}">
                <a16:creationId xmlns:a16="http://schemas.microsoft.com/office/drawing/2014/main" id="{ACD62018-EF03-9851-BEC6-94B889C67CD2}"/>
              </a:ext>
            </a:extLst>
          </p:cNvPr>
          <p:cNvSpPr>
            <a:spLocks noGrp="1"/>
          </p:cNvSpPr>
          <p:nvPr>
            <p:ph idx="1"/>
          </p:nvPr>
        </p:nvSpPr>
        <p:spPr>
          <a:xfrm>
            <a:off x="1097280" y="1845733"/>
            <a:ext cx="10058400" cy="4487689"/>
          </a:xfrm>
        </p:spPr>
        <p:txBody>
          <a:bodyPr>
            <a:normAutofit/>
          </a:bodyPr>
          <a:lstStyle/>
          <a:p>
            <a:r>
              <a:rPr lang="en-US" dirty="0"/>
              <a:t>Windows – Layer 2 Tunneling Protocol (L2TP/IPsec)</a:t>
            </a:r>
          </a:p>
          <a:p>
            <a:pPr lvl="1"/>
            <a:r>
              <a:rPr lang="en-US" dirty="0"/>
              <a:t>Start </a:t>
            </a:r>
            <a:r>
              <a:rPr lang="en-US" dirty="0">
                <a:sym typeface="Wingdings" panose="05000000000000000000" pitchFamily="2" charset="2"/>
              </a:rPr>
              <a:t> Settings  Network &amp; Internet  VPN</a:t>
            </a:r>
          </a:p>
          <a:p>
            <a:pPr lvl="2"/>
            <a:r>
              <a:rPr lang="en-US" dirty="0">
                <a:sym typeface="Wingdings" panose="05000000000000000000" pitchFamily="2" charset="2"/>
              </a:rPr>
              <a:t>Add VPN</a:t>
            </a:r>
            <a:endParaRPr lang="en-US" dirty="0"/>
          </a:p>
          <a:p>
            <a:pPr lvl="1"/>
            <a:r>
              <a:rPr lang="en-US" dirty="0"/>
              <a:t>Give it a name: EUP-CS VPN</a:t>
            </a:r>
          </a:p>
          <a:p>
            <a:pPr lvl="1"/>
            <a:r>
              <a:rPr lang="en-US" dirty="0"/>
              <a:t>Server address: 147.64.2.12 (vpn.cs.edinboro.edu or </a:t>
            </a:r>
            <a:r>
              <a:rPr lang="en-US" dirty="0" err="1"/>
              <a:t>vpn.ultrastuff.net</a:t>
            </a:r>
            <a:r>
              <a:rPr lang="en-US" dirty="0"/>
              <a:t>)</a:t>
            </a:r>
          </a:p>
          <a:p>
            <a:pPr lvl="1"/>
            <a:r>
              <a:rPr lang="en-US" dirty="0"/>
              <a:t>VPN Type: L2TP/IPSec with pre-shared key</a:t>
            </a:r>
          </a:p>
          <a:p>
            <a:pPr lvl="1"/>
            <a:r>
              <a:rPr lang="en-US" dirty="0"/>
              <a:t>Pre-Shared Key: &lt;credentials.txt&gt;</a:t>
            </a:r>
          </a:p>
          <a:p>
            <a:pPr lvl="1"/>
            <a:r>
              <a:rPr lang="en-US" dirty="0"/>
              <a:t>Username and password for students</a:t>
            </a:r>
          </a:p>
          <a:p>
            <a:pPr lvl="2"/>
            <a:r>
              <a:rPr lang="en-US" dirty="0"/>
              <a:t>VPN Username: &lt;credentials.txt&gt;</a:t>
            </a:r>
          </a:p>
          <a:p>
            <a:pPr lvl="2"/>
            <a:r>
              <a:rPr lang="en-US" dirty="0"/>
              <a:t>VPN Password: &lt;credentials.txt&gt;</a:t>
            </a:r>
          </a:p>
          <a:p>
            <a:pPr lvl="1"/>
            <a:r>
              <a:rPr lang="en-US" dirty="0"/>
              <a:t>Connect on the VPN network!</a:t>
            </a:r>
          </a:p>
          <a:p>
            <a:pPr lvl="1"/>
            <a:r>
              <a:rPr lang="en-US" dirty="0"/>
              <a:t>You may need to enable the option to tunnel all traffic through the VPN…</a:t>
            </a:r>
          </a:p>
        </p:txBody>
      </p:sp>
      <p:sp>
        <p:nvSpPr>
          <p:cNvPr id="4" name="Slide Number Placeholder 3">
            <a:extLst>
              <a:ext uri="{FF2B5EF4-FFF2-40B4-BE49-F238E27FC236}">
                <a16:creationId xmlns:a16="http://schemas.microsoft.com/office/drawing/2014/main" id="{64BAA5A4-181B-DB38-217D-7664E7F5461C}"/>
              </a:ext>
            </a:extLst>
          </p:cNvPr>
          <p:cNvSpPr>
            <a:spLocks noGrp="1"/>
          </p:cNvSpPr>
          <p:nvPr>
            <p:ph type="sldNum" sz="quarter" idx="12"/>
          </p:nvPr>
        </p:nvSpPr>
        <p:spPr/>
        <p:txBody>
          <a:bodyPr/>
          <a:lstStyle/>
          <a:p>
            <a:fld id="{8B519047-9AFA-4A82-8069-D12132B7B90E}" type="slidenum">
              <a:rPr lang="en-US" smtClean="0"/>
              <a:t>96</a:t>
            </a:fld>
            <a:endParaRPr lang="en-US" dirty="0"/>
          </a:p>
        </p:txBody>
      </p:sp>
      <p:sp>
        <p:nvSpPr>
          <p:cNvPr id="7" name="Rectangle 6">
            <a:extLst>
              <a:ext uri="{FF2B5EF4-FFF2-40B4-BE49-F238E27FC236}">
                <a16:creationId xmlns:a16="http://schemas.microsoft.com/office/drawing/2014/main" id="{E5108B20-1895-EE64-D706-93D79FFA6056}"/>
              </a:ext>
            </a:extLst>
          </p:cNvPr>
          <p:cNvSpPr/>
          <p:nvPr/>
        </p:nvSpPr>
        <p:spPr>
          <a:xfrm rot="398010">
            <a:off x="8423580" y="2049056"/>
            <a:ext cx="3596897"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Creds in credentials.txt</a:t>
            </a:r>
          </a:p>
        </p:txBody>
      </p:sp>
      <p:pic>
        <p:nvPicPr>
          <p:cNvPr id="6" name="Picture 2" descr="VPN - fast proxy + secure - Apps on ...">
            <a:extLst>
              <a:ext uri="{FF2B5EF4-FFF2-40B4-BE49-F238E27FC236}">
                <a16:creationId xmlns:a16="http://schemas.microsoft.com/office/drawing/2014/main" id="{CD132F00-F2AF-8E26-6F16-5C23090FB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377" y="3944052"/>
            <a:ext cx="1867301" cy="1867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244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30FF6-45F5-FD50-9779-3680C4E1D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04B65-F3F5-EE4A-F95A-365FCFDB054F}"/>
              </a:ext>
            </a:extLst>
          </p:cNvPr>
          <p:cNvSpPr>
            <a:spLocks noGrp="1"/>
          </p:cNvSpPr>
          <p:nvPr>
            <p:ph type="title"/>
          </p:nvPr>
        </p:nvSpPr>
        <p:spPr/>
        <p:txBody>
          <a:bodyPr/>
          <a:lstStyle/>
          <a:p>
            <a:r>
              <a:rPr lang="en-US" dirty="0"/>
              <a:t>Create a VPN Connection – MacOS L2TP</a:t>
            </a:r>
          </a:p>
        </p:txBody>
      </p:sp>
      <p:sp>
        <p:nvSpPr>
          <p:cNvPr id="3" name="Content Placeholder 2">
            <a:extLst>
              <a:ext uri="{FF2B5EF4-FFF2-40B4-BE49-F238E27FC236}">
                <a16:creationId xmlns:a16="http://schemas.microsoft.com/office/drawing/2014/main" id="{F6BB9FCF-CA61-1285-FBD2-613A5984AC55}"/>
              </a:ext>
            </a:extLst>
          </p:cNvPr>
          <p:cNvSpPr>
            <a:spLocks noGrp="1"/>
          </p:cNvSpPr>
          <p:nvPr>
            <p:ph idx="1"/>
          </p:nvPr>
        </p:nvSpPr>
        <p:spPr/>
        <p:txBody>
          <a:bodyPr/>
          <a:lstStyle/>
          <a:p>
            <a:r>
              <a:rPr lang="en-US" dirty="0"/>
              <a:t>Mac OS – Layer 2 Tunneling Protocol (L2TP/IPsec)</a:t>
            </a:r>
          </a:p>
          <a:p>
            <a:pPr lvl="1"/>
            <a:r>
              <a:rPr lang="en-US" dirty="0"/>
              <a:t>System Preferences </a:t>
            </a:r>
            <a:r>
              <a:rPr lang="en-US" dirty="0">
                <a:sym typeface="Wingdings" panose="05000000000000000000" pitchFamily="2" charset="2"/>
              </a:rPr>
              <a:t> Network</a:t>
            </a:r>
          </a:p>
          <a:p>
            <a:pPr lvl="2"/>
            <a:r>
              <a:rPr lang="en-US" dirty="0">
                <a:sym typeface="Wingdings" panose="05000000000000000000" pitchFamily="2" charset="2"/>
              </a:rPr>
              <a:t>Three dots in lower right corner  Add VPN Config  L2TP over IPSec</a:t>
            </a:r>
            <a:endParaRPr lang="en-US" dirty="0"/>
          </a:p>
          <a:p>
            <a:pPr lvl="1"/>
            <a:r>
              <a:rPr lang="en-US" dirty="0"/>
              <a:t>Give it a name: EUP-CS VPN</a:t>
            </a:r>
          </a:p>
          <a:p>
            <a:pPr lvl="1"/>
            <a:r>
              <a:rPr lang="en-US" dirty="0"/>
              <a:t>Server address: 147.64.2.12 (vpn.cs.edinboro.edu or </a:t>
            </a:r>
            <a:r>
              <a:rPr lang="en-US" dirty="0" err="1"/>
              <a:t>vpn.ultrastuff.net</a:t>
            </a:r>
            <a:endParaRPr lang="en-US" dirty="0"/>
          </a:p>
          <a:p>
            <a:pPr lvl="1"/>
            <a:r>
              <a:rPr lang="en-US" dirty="0"/>
              <a:t>Pre-Shared Key: &lt;</a:t>
            </a:r>
            <a:r>
              <a:rPr lang="en-US" dirty="0" err="1"/>
              <a:t>credentials.txt</a:t>
            </a:r>
            <a:r>
              <a:rPr lang="en-US" dirty="0"/>
              <a:t>&gt;</a:t>
            </a:r>
          </a:p>
          <a:p>
            <a:pPr lvl="1"/>
            <a:r>
              <a:rPr lang="en-US" dirty="0"/>
              <a:t>Username and password for students</a:t>
            </a:r>
          </a:p>
          <a:p>
            <a:pPr lvl="2"/>
            <a:r>
              <a:rPr lang="en-US" dirty="0"/>
              <a:t>VPN Username: &lt;credentials.txt&gt;</a:t>
            </a:r>
          </a:p>
          <a:p>
            <a:pPr lvl="2"/>
            <a:r>
              <a:rPr lang="en-US" dirty="0"/>
              <a:t>VPN Password: &lt;credentials.txt&gt;</a:t>
            </a:r>
          </a:p>
          <a:p>
            <a:pPr lvl="1"/>
            <a:r>
              <a:rPr lang="en-US" dirty="0"/>
              <a:t>Connect on the VPN network!</a:t>
            </a:r>
          </a:p>
          <a:p>
            <a:pPr lvl="1"/>
            <a:r>
              <a:rPr lang="en-US" dirty="0"/>
              <a:t>You may need to enable the option to tunnel all traffic through the VPN…</a:t>
            </a:r>
          </a:p>
        </p:txBody>
      </p:sp>
      <p:sp>
        <p:nvSpPr>
          <p:cNvPr id="4" name="Slide Number Placeholder 3">
            <a:extLst>
              <a:ext uri="{FF2B5EF4-FFF2-40B4-BE49-F238E27FC236}">
                <a16:creationId xmlns:a16="http://schemas.microsoft.com/office/drawing/2014/main" id="{403CADA5-0FC3-6A04-4E66-F7EA69D352AA}"/>
              </a:ext>
            </a:extLst>
          </p:cNvPr>
          <p:cNvSpPr>
            <a:spLocks noGrp="1"/>
          </p:cNvSpPr>
          <p:nvPr>
            <p:ph type="sldNum" sz="quarter" idx="12"/>
          </p:nvPr>
        </p:nvSpPr>
        <p:spPr/>
        <p:txBody>
          <a:bodyPr/>
          <a:lstStyle/>
          <a:p>
            <a:fld id="{8B519047-9AFA-4A82-8069-D12132B7B90E}" type="slidenum">
              <a:rPr lang="en-US" smtClean="0"/>
              <a:t>97</a:t>
            </a:fld>
            <a:endParaRPr lang="en-US" dirty="0"/>
          </a:p>
        </p:txBody>
      </p:sp>
      <p:sp>
        <p:nvSpPr>
          <p:cNvPr id="7" name="Rectangle 6">
            <a:extLst>
              <a:ext uri="{FF2B5EF4-FFF2-40B4-BE49-F238E27FC236}">
                <a16:creationId xmlns:a16="http://schemas.microsoft.com/office/drawing/2014/main" id="{349ACE84-C9EB-E357-2F45-1D63E2E2C986}"/>
              </a:ext>
            </a:extLst>
          </p:cNvPr>
          <p:cNvSpPr/>
          <p:nvPr/>
        </p:nvSpPr>
        <p:spPr>
          <a:xfrm rot="398010">
            <a:off x="8423580" y="2049056"/>
            <a:ext cx="3596897"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Creds in credentials.txt</a:t>
            </a:r>
          </a:p>
        </p:txBody>
      </p:sp>
      <p:pic>
        <p:nvPicPr>
          <p:cNvPr id="5" name="Picture 2" descr="VPN - fast proxy + secure - Apps on ...">
            <a:extLst>
              <a:ext uri="{FF2B5EF4-FFF2-40B4-BE49-F238E27FC236}">
                <a16:creationId xmlns:a16="http://schemas.microsoft.com/office/drawing/2014/main" id="{5ADB2D46-71A5-E238-ED35-8DDDF7823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377" y="3944052"/>
            <a:ext cx="1867301" cy="1867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1430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50207-8129-17C1-A8DA-849F0126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8AB69-7444-4FBE-37DD-398D2EB15AFA}"/>
              </a:ext>
            </a:extLst>
          </p:cNvPr>
          <p:cNvSpPr>
            <a:spLocks noGrp="1"/>
          </p:cNvSpPr>
          <p:nvPr>
            <p:ph type="title"/>
          </p:nvPr>
        </p:nvSpPr>
        <p:spPr>
          <a:xfrm>
            <a:off x="1097280" y="286603"/>
            <a:ext cx="10780776" cy="1450757"/>
          </a:xfrm>
        </p:spPr>
        <p:txBody>
          <a:bodyPr/>
          <a:lstStyle/>
          <a:p>
            <a:r>
              <a:rPr lang="en-US" dirty="0"/>
              <a:t>Create a VPN Connection – </a:t>
            </a:r>
            <a:r>
              <a:rPr lang="en-US" sz="3200" dirty="0"/>
              <a:t>Chromebook L2TP/IPsec</a:t>
            </a:r>
            <a:endParaRPr lang="en-US" dirty="0"/>
          </a:p>
        </p:txBody>
      </p:sp>
      <p:sp>
        <p:nvSpPr>
          <p:cNvPr id="3" name="Content Placeholder 2">
            <a:extLst>
              <a:ext uri="{FF2B5EF4-FFF2-40B4-BE49-F238E27FC236}">
                <a16:creationId xmlns:a16="http://schemas.microsoft.com/office/drawing/2014/main" id="{992FEB7A-0D12-F419-CE4F-BB3483FBB4E6}"/>
              </a:ext>
            </a:extLst>
          </p:cNvPr>
          <p:cNvSpPr>
            <a:spLocks noGrp="1"/>
          </p:cNvSpPr>
          <p:nvPr>
            <p:ph idx="1"/>
          </p:nvPr>
        </p:nvSpPr>
        <p:spPr>
          <a:xfrm>
            <a:off x="1097280" y="1845733"/>
            <a:ext cx="10058400" cy="4614051"/>
          </a:xfrm>
        </p:spPr>
        <p:txBody>
          <a:bodyPr>
            <a:normAutofit/>
          </a:bodyPr>
          <a:lstStyle/>
          <a:p>
            <a:r>
              <a:rPr lang="en-US" dirty="0"/>
              <a:t>Chromebook – Layer 2 Tunneling Protocol (L2TP/IPsec)</a:t>
            </a:r>
          </a:p>
          <a:p>
            <a:pPr lvl="1"/>
            <a:r>
              <a:rPr lang="en-US" dirty="0"/>
              <a:t>Settings</a:t>
            </a:r>
            <a:r>
              <a:rPr lang="en-US" dirty="0">
                <a:sym typeface="Wingdings" panose="05000000000000000000" pitchFamily="2" charset="2"/>
              </a:rPr>
              <a:t> Network</a:t>
            </a:r>
          </a:p>
          <a:p>
            <a:pPr lvl="1"/>
            <a:r>
              <a:rPr lang="en-US" dirty="0"/>
              <a:t>Add built-in VPN </a:t>
            </a:r>
            <a:r>
              <a:rPr lang="en-US" dirty="0">
                <a:sym typeface="Wingdings" panose="05000000000000000000" pitchFamily="2" charset="2"/>
              </a:rPr>
              <a:t> Add connection</a:t>
            </a:r>
          </a:p>
          <a:p>
            <a:pPr lvl="1"/>
            <a:r>
              <a:rPr lang="en-US" dirty="0"/>
              <a:t>Give it a name: EUP-CS VPN</a:t>
            </a:r>
          </a:p>
          <a:p>
            <a:pPr lvl="1"/>
            <a:r>
              <a:rPr lang="en-US" dirty="0"/>
              <a:t>Authentication type: Pre-shared key</a:t>
            </a:r>
          </a:p>
          <a:p>
            <a:pPr lvl="1"/>
            <a:r>
              <a:rPr lang="en-US" dirty="0"/>
              <a:t>Server hostname: 147.64.2.12 (vpn.cs.edinboro.edu or vpn.ultrastuff.net)</a:t>
            </a:r>
          </a:p>
          <a:p>
            <a:pPr lvl="1"/>
            <a:r>
              <a:rPr lang="en-US" dirty="0"/>
              <a:t>Pre-Shared Key: &lt;</a:t>
            </a:r>
            <a:r>
              <a:rPr lang="en-US" dirty="0" err="1"/>
              <a:t>credentials.txt</a:t>
            </a:r>
            <a:r>
              <a:rPr lang="en-US" dirty="0"/>
              <a:t>&gt;</a:t>
            </a:r>
          </a:p>
          <a:p>
            <a:pPr lvl="1"/>
            <a:r>
              <a:rPr lang="en-US" dirty="0"/>
              <a:t>Username and password for students</a:t>
            </a:r>
          </a:p>
          <a:p>
            <a:pPr lvl="2"/>
            <a:r>
              <a:rPr lang="en-US" dirty="0"/>
              <a:t>VPN Username: &lt;credentials.txt&gt;</a:t>
            </a:r>
          </a:p>
          <a:p>
            <a:pPr lvl="2"/>
            <a:r>
              <a:rPr lang="en-US" dirty="0"/>
              <a:t>VPN Password: &lt;credentials.txt&gt;</a:t>
            </a:r>
          </a:p>
          <a:p>
            <a:pPr lvl="1"/>
            <a:r>
              <a:rPr lang="en-US" dirty="0"/>
              <a:t>Connect on the VPN network!</a:t>
            </a:r>
          </a:p>
          <a:p>
            <a:pPr lvl="1"/>
            <a:r>
              <a:rPr lang="en-US" dirty="0"/>
              <a:t>You may need to enable the option to tunnel all traffic through the VPN…</a:t>
            </a:r>
          </a:p>
          <a:p>
            <a:pPr lvl="1"/>
            <a:endParaRPr lang="en-US" dirty="0">
              <a:hlinkClick r:id="" action="ppaction://noaction"/>
            </a:endParaRPr>
          </a:p>
          <a:p>
            <a:pPr lvl="1"/>
            <a:r>
              <a:rPr lang="en-US" dirty="0">
                <a:hlinkClick r:id="" action="ppaction://noaction"/>
              </a:rPr>
              <a:t>https://support.google.com/chromebook/answer/1282338?hl=en#zippy=%2Cltpipsec-vpn-support</a:t>
            </a:r>
            <a:endParaRPr lang="en-US" dirty="0"/>
          </a:p>
        </p:txBody>
      </p:sp>
      <p:sp>
        <p:nvSpPr>
          <p:cNvPr id="4" name="Slide Number Placeholder 3">
            <a:extLst>
              <a:ext uri="{FF2B5EF4-FFF2-40B4-BE49-F238E27FC236}">
                <a16:creationId xmlns:a16="http://schemas.microsoft.com/office/drawing/2014/main" id="{E92C1139-07FD-7BA6-CC4C-95DE2B06C6F8}"/>
              </a:ext>
            </a:extLst>
          </p:cNvPr>
          <p:cNvSpPr>
            <a:spLocks noGrp="1"/>
          </p:cNvSpPr>
          <p:nvPr>
            <p:ph type="sldNum" sz="quarter" idx="12"/>
          </p:nvPr>
        </p:nvSpPr>
        <p:spPr/>
        <p:txBody>
          <a:bodyPr/>
          <a:lstStyle/>
          <a:p>
            <a:fld id="{8B519047-9AFA-4A82-8069-D12132B7B90E}" type="slidenum">
              <a:rPr lang="en-US" smtClean="0"/>
              <a:t>98</a:t>
            </a:fld>
            <a:endParaRPr lang="en-US" dirty="0"/>
          </a:p>
        </p:txBody>
      </p:sp>
      <p:pic>
        <p:nvPicPr>
          <p:cNvPr id="6" name="Picture 2" descr="VPN - fast proxy + secure - Apps on ...">
            <a:extLst>
              <a:ext uri="{FF2B5EF4-FFF2-40B4-BE49-F238E27FC236}">
                <a16:creationId xmlns:a16="http://schemas.microsoft.com/office/drawing/2014/main" id="{AFC78D7B-E808-56E2-6FD9-AC499BA90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377" y="3944052"/>
            <a:ext cx="1867301" cy="1867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723E2A7-5CDB-6785-EFC4-24E7FCA45241}"/>
              </a:ext>
            </a:extLst>
          </p:cNvPr>
          <p:cNvSpPr/>
          <p:nvPr/>
        </p:nvSpPr>
        <p:spPr>
          <a:xfrm rot="398010">
            <a:off x="8423580" y="2049056"/>
            <a:ext cx="3596897"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Creds in credentials.txt</a:t>
            </a:r>
          </a:p>
        </p:txBody>
      </p:sp>
    </p:spTree>
    <p:extLst>
      <p:ext uri="{BB962C8B-B14F-4D97-AF65-F5344CB8AC3E}">
        <p14:creationId xmlns:p14="http://schemas.microsoft.com/office/powerpoint/2010/main" val="11186141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CC328-9351-AA5D-099D-9398DE1B6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5AE84-352A-6E7F-143C-2A8EFE78C6B2}"/>
              </a:ext>
            </a:extLst>
          </p:cNvPr>
          <p:cNvSpPr>
            <a:spLocks noGrp="1"/>
          </p:cNvSpPr>
          <p:nvPr>
            <p:ph type="title"/>
          </p:nvPr>
        </p:nvSpPr>
        <p:spPr>
          <a:xfrm>
            <a:off x="1097280" y="286603"/>
            <a:ext cx="10780776" cy="1450757"/>
          </a:xfrm>
        </p:spPr>
        <p:txBody>
          <a:bodyPr/>
          <a:lstStyle/>
          <a:p>
            <a:r>
              <a:rPr lang="en-US" dirty="0"/>
              <a:t>Connect to CS VPN with a SSH Connection</a:t>
            </a:r>
          </a:p>
        </p:txBody>
      </p:sp>
      <p:sp>
        <p:nvSpPr>
          <p:cNvPr id="3" name="Content Placeholder 2">
            <a:extLst>
              <a:ext uri="{FF2B5EF4-FFF2-40B4-BE49-F238E27FC236}">
                <a16:creationId xmlns:a16="http://schemas.microsoft.com/office/drawing/2014/main" id="{05B30BAD-2B0D-A340-4EF1-3518E18C40A1}"/>
              </a:ext>
            </a:extLst>
          </p:cNvPr>
          <p:cNvSpPr>
            <a:spLocks noGrp="1"/>
          </p:cNvSpPr>
          <p:nvPr>
            <p:ph idx="1"/>
          </p:nvPr>
        </p:nvSpPr>
        <p:spPr>
          <a:xfrm>
            <a:off x="1097280" y="1845734"/>
            <a:ext cx="10058400" cy="3965620"/>
          </a:xfrm>
        </p:spPr>
        <p:txBody>
          <a:bodyPr>
            <a:normAutofit/>
          </a:bodyPr>
          <a:lstStyle/>
          <a:p>
            <a:r>
              <a:rPr lang="en-US" dirty="0"/>
              <a:t>Open a command prompt terminal</a:t>
            </a:r>
          </a:p>
          <a:p>
            <a:pPr lvl="2"/>
            <a:r>
              <a:rPr lang="en-US" dirty="0"/>
              <a:t>In Windows, a </a:t>
            </a:r>
            <a:r>
              <a:rPr lang="en-US" dirty="0" err="1"/>
              <a:t>cmd</a:t>
            </a:r>
            <a:r>
              <a:rPr lang="en-US" dirty="0"/>
              <a:t> shell or </a:t>
            </a:r>
            <a:r>
              <a:rPr lang="en-US" dirty="0" err="1"/>
              <a:t>powershell</a:t>
            </a:r>
            <a:endParaRPr lang="en-US" dirty="0"/>
          </a:p>
          <a:p>
            <a:pPr lvl="2"/>
            <a:r>
              <a:rPr lang="en-US" dirty="0"/>
              <a:t>In Linux, your default command line shell</a:t>
            </a:r>
          </a:p>
          <a:p>
            <a:pPr lvl="1"/>
            <a:r>
              <a:rPr lang="en-US" dirty="0"/>
              <a:t>SSH to the server </a:t>
            </a:r>
            <a:r>
              <a:rPr lang="en-US" dirty="0" err="1"/>
              <a:t>jpatalon.cs.edinboro.edu</a:t>
            </a:r>
            <a:r>
              <a:rPr lang="en-US" dirty="0"/>
              <a:t> on port 54321</a:t>
            </a:r>
          </a:p>
          <a:p>
            <a:pPr lvl="2"/>
            <a:r>
              <a:rPr lang="en-US" dirty="0"/>
              <a:t>You will need to use the format of </a:t>
            </a:r>
            <a:r>
              <a:rPr lang="en-US" dirty="0" err="1"/>
              <a:t>username@jpatalon.cs.edinboro.edu</a:t>
            </a:r>
            <a:r>
              <a:rPr lang="en-US" dirty="0"/>
              <a:t> to specify the </a:t>
            </a:r>
            <a:br>
              <a:rPr lang="en-US" dirty="0"/>
            </a:br>
            <a:r>
              <a:rPr lang="en-US" dirty="0"/>
              <a:t>correct username when connecting!</a:t>
            </a:r>
          </a:p>
          <a:p>
            <a:pPr lvl="2"/>
            <a:r>
              <a:rPr lang="en-US" dirty="0"/>
              <a:t>The username and password are contained in the credentials file within D2L</a:t>
            </a:r>
          </a:p>
          <a:p>
            <a:pPr lvl="1"/>
            <a:r>
              <a:rPr lang="en-US" dirty="0"/>
              <a:t>Forward ports for SOCKS and VNC connections! </a:t>
            </a:r>
          </a:p>
          <a:p>
            <a:pPr lvl="2"/>
            <a:r>
              <a:rPr lang="en-US" dirty="0"/>
              <a:t>SOCKS port 555##</a:t>
            </a:r>
          </a:p>
          <a:p>
            <a:pPr lvl="2"/>
            <a:r>
              <a:rPr lang="en-US" dirty="0"/>
              <a:t>VNC port 559##</a:t>
            </a:r>
          </a:p>
          <a:p>
            <a:pPr lvl="3"/>
            <a:r>
              <a:rPr lang="en-US" dirty="0"/>
              <a:t>Replace ## with your 2 digit number!</a:t>
            </a:r>
          </a:p>
          <a:p>
            <a:pPr lvl="1"/>
            <a:r>
              <a:rPr lang="en-US" dirty="0"/>
              <a:t>Example SSH connection command:</a:t>
            </a:r>
          </a:p>
          <a:p>
            <a:pPr lvl="2"/>
            <a:r>
              <a:rPr lang="en-US" dirty="0"/>
              <a:t>ssh -p 54321 cs_student@jpatalon.cs.edinboro.edu -D 555## -L 559##:147.64.242.113:559##</a:t>
            </a:r>
          </a:p>
          <a:p>
            <a:pPr lvl="1"/>
            <a:endParaRPr lang="en-US" dirty="0"/>
          </a:p>
        </p:txBody>
      </p:sp>
      <p:sp>
        <p:nvSpPr>
          <p:cNvPr id="4" name="Slide Number Placeholder 3">
            <a:extLst>
              <a:ext uri="{FF2B5EF4-FFF2-40B4-BE49-F238E27FC236}">
                <a16:creationId xmlns:a16="http://schemas.microsoft.com/office/drawing/2014/main" id="{5ECC70C8-92D5-5CF4-0C92-A08F88B0ED02}"/>
              </a:ext>
            </a:extLst>
          </p:cNvPr>
          <p:cNvSpPr>
            <a:spLocks noGrp="1"/>
          </p:cNvSpPr>
          <p:nvPr>
            <p:ph type="sldNum" sz="quarter" idx="12"/>
          </p:nvPr>
        </p:nvSpPr>
        <p:spPr/>
        <p:txBody>
          <a:bodyPr/>
          <a:lstStyle/>
          <a:p>
            <a:fld id="{8B519047-9AFA-4A82-8069-D12132B7B90E}" type="slidenum">
              <a:rPr lang="en-US" smtClean="0"/>
              <a:t>99</a:t>
            </a:fld>
            <a:endParaRPr lang="en-US" dirty="0"/>
          </a:p>
        </p:txBody>
      </p:sp>
      <p:pic>
        <p:nvPicPr>
          <p:cNvPr id="6" name="Picture 2" descr="VPN - fast proxy + secure - Apps on ...">
            <a:extLst>
              <a:ext uri="{FF2B5EF4-FFF2-40B4-BE49-F238E27FC236}">
                <a16:creationId xmlns:a16="http://schemas.microsoft.com/office/drawing/2014/main" id="{25E9DC09-3D78-20DA-CC51-966017E42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377" y="3944052"/>
            <a:ext cx="1867301" cy="1867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D1692A3-7A2B-5583-EF7E-65131F088A5B}"/>
              </a:ext>
            </a:extLst>
          </p:cNvPr>
          <p:cNvSpPr/>
          <p:nvPr/>
        </p:nvSpPr>
        <p:spPr>
          <a:xfrm rot="398010">
            <a:off x="8423580" y="2049056"/>
            <a:ext cx="3596897"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Creds in credentials.txt</a:t>
            </a:r>
          </a:p>
        </p:txBody>
      </p:sp>
    </p:spTree>
    <p:extLst>
      <p:ext uri="{BB962C8B-B14F-4D97-AF65-F5344CB8AC3E}">
        <p14:creationId xmlns:p14="http://schemas.microsoft.com/office/powerpoint/2010/main" val="288092064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7440</TotalTime>
  <Words>8516</Words>
  <Application>Microsoft Office PowerPoint</Application>
  <PresentationFormat>Widescreen</PresentationFormat>
  <Paragraphs>1447</Paragraphs>
  <Slides>108</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108</vt:i4>
      </vt:variant>
    </vt:vector>
  </HeadingPairs>
  <TitlesOfParts>
    <vt:vector size="117" baseType="lpstr">
      <vt:lpstr>Arial</vt:lpstr>
      <vt:lpstr>Calibri</vt:lpstr>
      <vt:lpstr>Calibri Light</vt:lpstr>
      <vt:lpstr>Courier New</vt:lpstr>
      <vt:lpstr>Wingdings</vt:lpstr>
      <vt:lpstr>Wingdings 2</vt:lpstr>
      <vt:lpstr>HDOfficeLightV0</vt:lpstr>
      <vt:lpstr>1_HDOfficeLightV0</vt:lpstr>
      <vt:lpstr>Retrospect</vt:lpstr>
      <vt:lpstr>CMAC 3990.200 Systems Administration and Operations</vt:lpstr>
      <vt:lpstr>Objectives</vt:lpstr>
      <vt:lpstr>Weekly Info</vt:lpstr>
      <vt:lpstr>Recap and Review</vt:lpstr>
      <vt:lpstr>About Me</vt:lpstr>
      <vt:lpstr>Syllabus</vt:lpstr>
      <vt:lpstr>Attendance</vt:lpstr>
      <vt:lpstr>Class Expectations</vt:lpstr>
      <vt:lpstr>Book Info</vt:lpstr>
      <vt:lpstr>Book Info</vt:lpstr>
      <vt:lpstr>Lab Hours</vt:lpstr>
      <vt:lpstr>Tentative Class Schedule</vt:lpstr>
      <vt:lpstr>Class Presentations</vt:lpstr>
      <vt:lpstr>AWS Accounts</vt:lpstr>
      <vt:lpstr>The Internet and the World Wide Web</vt:lpstr>
      <vt:lpstr>The Internet and the World Wide Web</vt:lpstr>
      <vt:lpstr>The Internet and the World Wide Web</vt:lpstr>
      <vt:lpstr>Request for Comments (RFC)</vt:lpstr>
      <vt:lpstr>Request for Comments (RFC)</vt:lpstr>
      <vt:lpstr>Request for Comments (RFC)</vt:lpstr>
      <vt:lpstr>Request for Comments (RFC)</vt:lpstr>
      <vt:lpstr>Servers</vt:lpstr>
      <vt:lpstr>Types of Server Hardware</vt:lpstr>
      <vt:lpstr>Server Environment</vt:lpstr>
      <vt:lpstr>Development Environments</vt:lpstr>
      <vt:lpstr>Server Considerations</vt:lpstr>
      <vt:lpstr>Server Considerations</vt:lpstr>
      <vt:lpstr>Server Hardware Strategies</vt:lpstr>
      <vt:lpstr>Server Hardware Strategies</vt:lpstr>
      <vt:lpstr>Server Hardware Strategies</vt:lpstr>
      <vt:lpstr>Server Hardware Strategies</vt:lpstr>
      <vt:lpstr>Server Hardware Strategies</vt:lpstr>
      <vt:lpstr>Server Hardware Strategies</vt:lpstr>
      <vt:lpstr>Server Hardware Strategies</vt:lpstr>
      <vt:lpstr>Server Hardware Strategies</vt:lpstr>
      <vt:lpstr>Server Hardware Strategies</vt:lpstr>
      <vt:lpstr>PowerPoint Presentation</vt:lpstr>
      <vt:lpstr>PowerPoint Presentation</vt:lpstr>
      <vt:lpstr>Server Hardware Strategies</vt:lpstr>
      <vt:lpstr>Server Hardware Features</vt:lpstr>
      <vt:lpstr>Server Hardware Features</vt:lpstr>
      <vt:lpstr>Server Hardware Features</vt:lpstr>
      <vt:lpstr>Server Hardware Features</vt:lpstr>
      <vt:lpstr>Being a Sysadmin</vt:lpstr>
      <vt:lpstr>Being a Sysadmin</vt:lpstr>
      <vt:lpstr>Being a Sysadmin</vt:lpstr>
      <vt:lpstr>HW Assignment 1</vt:lpstr>
      <vt:lpstr>CMAC 3990.200 Systems Administration and Operations</vt:lpstr>
      <vt:lpstr>SSH</vt:lpstr>
      <vt:lpstr>SSH Tunnels</vt:lpstr>
      <vt:lpstr>VM Server Considerations</vt:lpstr>
      <vt:lpstr>VM Server Considerations</vt:lpstr>
      <vt:lpstr>VM Server Considerations</vt:lpstr>
      <vt:lpstr>Virtual Machines</vt:lpstr>
      <vt:lpstr>Virtual Machines</vt:lpstr>
      <vt:lpstr>VM Cluster Failover Capacity</vt:lpstr>
      <vt:lpstr>Types of Servers</vt:lpstr>
      <vt:lpstr>Server Administrators</vt:lpstr>
      <vt:lpstr>Server Administrators</vt:lpstr>
      <vt:lpstr>Server Administrators</vt:lpstr>
      <vt:lpstr>Server Administrators</vt:lpstr>
      <vt:lpstr>Network Addresses</vt:lpstr>
      <vt:lpstr>Network Topologies</vt:lpstr>
      <vt:lpstr>Network Topologies</vt:lpstr>
      <vt:lpstr>Network Topologies</vt:lpstr>
      <vt:lpstr>Network Topologies</vt:lpstr>
      <vt:lpstr>Data Transmission</vt:lpstr>
      <vt:lpstr>Data</vt:lpstr>
      <vt:lpstr>Data</vt:lpstr>
      <vt:lpstr>IP Addresses</vt:lpstr>
      <vt:lpstr>IP Addresses</vt:lpstr>
      <vt:lpstr>IP Addresses</vt:lpstr>
      <vt:lpstr>IP Addresses - Classful</vt:lpstr>
      <vt:lpstr>IP Addresses - Classless</vt:lpstr>
      <vt:lpstr>Subnetting</vt:lpstr>
      <vt:lpstr>Subnetting</vt:lpstr>
      <vt:lpstr>Private Networks</vt:lpstr>
      <vt:lpstr>Private Network Subnet Example</vt:lpstr>
      <vt:lpstr>IP Addresses</vt:lpstr>
      <vt:lpstr>Private Networks</vt:lpstr>
      <vt:lpstr>Domain Names</vt:lpstr>
      <vt:lpstr>Domain Name System (DNS)</vt:lpstr>
      <vt:lpstr>DNS Record Types</vt:lpstr>
      <vt:lpstr>A, AAAA, MX, CNAME and TXT Records</vt:lpstr>
      <vt:lpstr>Start of Authority Record (SOA)</vt:lpstr>
      <vt:lpstr>Start of Authority Record (SOA)</vt:lpstr>
      <vt:lpstr>Hierarchical View</vt:lpstr>
      <vt:lpstr>DNS Transaction</vt:lpstr>
      <vt:lpstr>Webpage Resolution</vt:lpstr>
      <vt:lpstr>Whois Records</vt:lpstr>
      <vt:lpstr>Server Connections</vt:lpstr>
      <vt:lpstr>High Availability</vt:lpstr>
      <vt:lpstr>High Availability</vt:lpstr>
      <vt:lpstr>Connecting to our VM’s</vt:lpstr>
      <vt:lpstr>Create a VPN Connection – Windows Client</vt:lpstr>
      <vt:lpstr>Create a VPN Connection – Windows L2TP</vt:lpstr>
      <vt:lpstr>Create a VPN Connection – MacOS L2TP</vt:lpstr>
      <vt:lpstr>Create a VPN Connection – Chromebook L2TP/IPsec</vt:lpstr>
      <vt:lpstr>Connect to CS VPN with a SSH Connection</vt:lpstr>
      <vt:lpstr>Connecting to our VM’s</vt:lpstr>
      <vt:lpstr>Assignment 2</vt:lpstr>
      <vt:lpstr>Assignment 2</vt:lpstr>
      <vt:lpstr>Assignment 2</vt:lpstr>
      <vt:lpstr>Assignment 2</vt:lpstr>
      <vt:lpstr>Assignment 2</vt:lpstr>
      <vt:lpstr>Assignment 2</vt:lpstr>
      <vt:lpstr>Key Terms</vt:lpstr>
      <vt:lpstr>For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c:creator>
  <cp:lastModifiedBy>Jason Patalon</cp:lastModifiedBy>
  <cp:revision>401</cp:revision>
  <dcterms:created xsi:type="dcterms:W3CDTF">2015-11-22T19:43:48Z</dcterms:created>
  <dcterms:modified xsi:type="dcterms:W3CDTF">2025-08-29T18:36:46Z</dcterms:modified>
</cp:coreProperties>
</file>